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0" r:id="rId3"/>
    <p:sldId id="599" r:id="rId4"/>
    <p:sldId id="600" r:id="rId5"/>
    <p:sldId id="560" r:id="rId6"/>
    <p:sldId id="582" r:id="rId7"/>
    <p:sldId id="583" r:id="rId8"/>
    <p:sldId id="584" r:id="rId9"/>
    <p:sldId id="594" r:id="rId10"/>
    <p:sldId id="585" r:id="rId11"/>
    <p:sldId id="588" r:id="rId12"/>
    <p:sldId id="589" r:id="rId13"/>
    <p:sldId id="586" r:id="rId14"/>
    <p:sldId id="591" r:id="rId15"/>
    <p:sldId id="592" r:id="rId16"/>
    <p:sldId id="590" r:id="rId17"/>
    <p:sldId id="593" r:id="rId18"/>
    <p:sldId id="433" r:id="rId19"/>
    <p:sldId id="601" r:id="rId20"/>
    <p:sldId id="539" r:id="rId21"/>
    <p:sldId id="518" r:id="rId22"/>
    <p:sldId id="561" r:id="rId23"/>
    <p:sldId id="519" r:id="rId24"/>
    <p:sldId id="520" r:id="rId25"/>
    <p:sldId id="562" r:id="rId26"/>
    <p:sldId id="521" r:id="rId27"/>
    <p:sldId id="522" r:id="rId28"/>
    <p:sldId id="534" r:id="rId29"/>
    <p:sldId id="603" r:id="rId30"/>
    <p:sldId id="533" r:id="rId31"/>
    <p:sldId id="563" r:id="rId32"/>
    <p:sldId id="564" r:id="rId33"/>
    <p:sldId id="536" r:id="rId34"/>
    <p:sldId id="535" r:id="rId35"/>
    <p:sldId id="565" r:id="rId36"/>
    <p:sldId id="555" r:id="rId37"/>
    <p:sldId id="566" r:id="rId38"/>
    <p:sldId id="556" r:id="rId39"/>
    <p:sldId id="567" r:id="rId40"/>
    <p:sldId id="568" r:id="rId41"/>
    <p:sldId id="598" r:id="rId42"/>
    <p:sldId id="525" r:id="rId43"/>
    <p:sldId id="540" r:id="rId44"/>
    <p:sldId id="569" r:id="rId45"/>
    <p:sldId id="559" r:id="rId46"/>
    <p:sldId id="570" r:id="rId47"/>
    <p:sldId id="604" r:id="rId48"/>
    <p:sldId id="554" r:id="rId49"/>
    <p:sldId id="571" r:id="rId50"/>
    <p:sldId id="542" r:id="rId51"/>
    <p:sldId id="557" r:id="rId52"/>
    <p:sldId id="602" r:id="rId53"/>
    <p:sldId id="558" r:id="rId54"/>
    <p:sldId id="572" r:id="rId55"/>
    <p:sldId id="543" r:id="rId56"/>
    <p:sldId id="544" r:id="rId57"/>
    <p:sldId id="573" r:id="rId58"/>
    <p:sldId id="574" r:id="rId59"/>
    <p:sldId id="575" r:id="rId60"/>
    <p:sldId id="580" r:id="rId61"/>
    <p:sldId id="581" r:id="rId62"/>
    <p:sldId id="576" r:id="rId63"/>
    <p:sldId id="545" r:id="rId64"/>
    <p:sldId id="546" r:id="rId65"/>
    <p:sldId id="578" r:id="rId66"/>
    <p:sldId id="577" r:id="rId67"/>
    <p:sldId id="595" r:id="rId68"/>
    <p:sldId id="547" r:id="rId69"/>
    <p:sldId id="579" r:id="rId70"/>
    <p:sldId id="596" r:id="rId7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4" autoAdjust="0"/>
    <p:restoredTop sz="86450"/>
  </p:normalViewPr>
  <p:slideViewPr>
    <p:cSldViewPr snapToGrid="0" snapToObjects="1">
      <p:cViewPr varScale="1">
        <p:scale>
          <a:sx n="93" d="100"/>
          <a:sy n="93" d="100"/>
        </p:scale>
        <p:origin x="232" y="576"/>
      </p:cViewPr>
      <p:guideLst/>
    </p:cSldViewPr>
  </p:slideViewPr>
  <p:outlineViewPr>
    <p:cViewPr>
      <p:scale>
        <a:sx n="25" d="100"/>
        <a:sy n="25" d="100"/>
      </p:scale>
      <p:origin x="0" y="-50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00008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30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4889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992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79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Twierdzenie Gödla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53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9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459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917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993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85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23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02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60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" pitchFamily="2" charset="0"/>
                <a:ea typeface="+mn-ea"/>
                <a:cs typeface="Apple Chancery" panose="03020702040506060504" pitchFamily="66" charset="-79"/>
              </a:rPr>
              <a:t>δόγμα</a:t>
            </a:r>
            <a:endParaRPr lang="pl-PL" sz="1200" b="0" dirty="0">
              <a:solidFill>
                <a:schemeClr val="accent1">
                  <a:lumMod val="50000"/>
                </a:schemeClr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76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65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" pitchFamily="2" charset="0"/>
                <a:ea typeface="+mn-ea"/>
                <a:cs typeface="Apple Chancery" panose="03020702040506060504" pitchFamily="66" charset="-79"/>
              </a:rPr>
              <a:t>δόγμα</a:t>
            </a:r>
            <a:endParaRPr lang="pl-PL" sz="1200" b="0" dirty="0">
              <a:solidFill>
                <a:schemeClr val="accent1">
                  <a:lumMod val="50000"/>
                </a:schemeClr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91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1199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60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69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i dyskus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B1EBCF-2C88-5843-9C8C-DB76CC028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g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8F68A1B-9B98-0C43-8998-0F724D2BE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12055">
            <a:off x="9662832" y="336446"/>
            <a:ext cx="2395568" cy="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 dirty="0"/>
              <a:t>Kliknij, aby edytować style wzorca tekstu</a:t>
            </a:r>
          </a:p>
          <a:p>
            <a:pPr marL="685800" lvl="1" indent="-228600"/>
            <a:r>
              <a:rPr lang="pl-PL" dirty="0"/>
              <a:t>Drugi poziom</a:t>
            </a:r>
          </a:p>
          <a:p>
            <a:pPr marL="1143000" lvl="2" indent="-228600"/>
            <a:r>
              <a:rPr lang="pl-PL" dirty="0"/>
              <a:t>Trzeci poziom</a:t>
            </a:r>
          </a:p>
          <a:p>
            <a:pPr marL="1600200" lvl="3" indent="-228600"/>
            <a:r>
              <a:rPr lang="pl-PL" dirty="0"/>
              <a:t>Czwarty poziom</a:t>
            </a:r>
          </a:p>
          <a:p>
            <a:pPr marL="2057400" lvl="4" indent="-228600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, schemat,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5053262"/>
            <a:ext cx="10515600" cy="142783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1441259"/>
            <a:ext cx="6172200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03CB673-A9F3-F444-AB44-AD276C900F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7074" y="1441259"/>
            <a:ext cx="4086726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0236353-EEC9-6E41-855F-A5634D6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92" r:id="rId5"/>
    <p:sldLayoutId id="2147483688" r:id="rId6"/>
    <p:sldLayoutId id="2147483689" r:id="rId7"/>
    <p:sldLayoutId id="2147483654" r:id="rId8"/>
    <p:sldLayoutId id="2147483661" r:id="rId9"/>
    <p:sldLayoutId id="2147483683" r:id="rId10"/>
    <p:sldLayoutId id="2147483684" r:id="rId11"/>
    <p:sldLayoutId id="2147483686" r:id="rId12"/>
    <p:sldLayoutId id="2147483687" r:id="rId13"/>
    <p:sldLayoutId id="2147483681" r:id="rId14"/>
    <p:sldLayoutId id="2147483682" r:id="rId15"/>
    <p:sldLayoutId id="2147483685" r:id="rId16"/>
    <p:sldLayoutId id="2147483679" r:id="rId17"/>
    <p:sldLayoutId id="214748368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 (wykład #2)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Cykl warsztatów w trakcje S.D.P. 2020/2021</a:t>
            </a:r>
            <a:br>
              <a:rPr lang="pl-PL" sz="4000" dirty="0"/>
            </a:br>
            <a:r>
              <a:rPr lang="pl-PL" sz="4000" dirty="0"/>
              <a:t>Gliwice, jesień ’2021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</p:spTree>
    <p:extLst>
      <p:ext uri="{BB962C8B-B14F-4D97-AF65-F5344CB8AC3E}">
        <p14:creationId xmlns:p14="http://schemas.microsoft.com/office/powerpoint/2010/main" val="15288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D4C5C0B-5C76-6649-B47B-D05ED6B3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na światopogląd musi odpowiedzieć: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0E49CFD-2AA9-ED49-96FF-56FCD9435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3200" dirty="0"/>
              <a:t>Skąd pochodzę?</a:t>
            </a:r>
          </a:p>
          <a:p>
            <a:pPr marL="514350" indent="-514350">
              <a:buFont typeface="+mj-lt"/>
              <a:buAutoNum type="arabicPeriod"/>
            </a:pPr>
            <a:endParaRPr lang="pl-PL" sz="3200" dirty="0"/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Kim jestem?</a:t>
            </a:r>
          </a:p>
          <a:p>
            <a:pPr marL="514350" indent="-514350">
              <a:buFont typeface="+mj-lt"/>
              <a:buAutoNum type="arabicPeriod"/>
            </a:pPr>
            <a:endParaRPr lang="pl-PL" sz="3200" dirty="0"/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Dokąd zmierzam?</a:t>
            </a:r>
          </a:p>
          <a:p>
            <a:pPr marL="514350" indent="-514350">
              <a:buFont typeface="+mj-lt"/>
              <a:buAutoNum type="arabicPeriod"/>
            </a:pPr>
            <a:endParaRPr lang="pl-PL" sz="3200" dirty="0"/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Co jest ostateczną rzeczywistością?</a:t>
            </a:r>
          </a:p>
        </p:txBody>
      </p:sp>
    </p:spTree>
    <p:extLst>
      <p:ext uri="{BB962C8B-B14F-4D97-AF65-F5344CB8AC3E}">
        <p14:creationId xmlns:p14="http://schemas.microsoft.com/office/powerpoint/2010/main" val="29961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3085990" y="2979173"/>
            <a:ext cx="2560248" cy="2472609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/>
          </a:p>
        </p:txBody>
      </p:sp>
      <p:sp>
        <p:nvSpPr>
          <p:cNvPr id="4" name="PoleTekstowe 3"/>
          <p:cNvSpPr txBox="1"/>
          <p:nvPr/>
        </p:nvSpPr>
        <p:spPr>
          <a:xfrm>
            <a:off x="3462566" y="3239408"/>
            <a:ext cx="1807094" cy="5635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200" dirty="0">
                <a:solidFill>
                  <a:srgbClr val="A9920F"/>
                </a:solidFill>
              </a:rPr>
              <a:t>Bóg</a:t>
            </a:r>
            <a:endParaRPr lang="pl-PL" sz="14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097692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749211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9526443" y="5907017"/>
            <a:ext cx="1167574" cy="525063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>
                <a:solidFill>
                  <a:srgbClr val="A9920F"/>
                </a:solidFill>
              </a:rPr>
              <a:t>Bóg, idea Boga, bogowie,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 oraz główna różniąca je idea.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22850" y="1727736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Bóg, który zawsze istnieje stworzył wszechświat (kosmos) i wszechświat jako stworzenie jest od Boga różny, oddzielony.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6947184" y="1727735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Tylko wszechświat istnieje (zawsze istniał, zawsze istniał będzie). Świat duchowy i świat idee jest jego częścią i można, a nawet należy go badać.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6255327" y="1658730"/>
            <a:ext cx="10391" cy="5199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lewo i prawo 10"/>
          <p:cNvSpPr/>
          <p:nvPr/>
        </p:nvSpPr>
        <p:spPr>
          <a:xfrm>
            <a:off x="5028386" y="5313769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Logiczna sprzeczność: </a:t>
            </a:r>
            <a:br>
              <a:rPr lang="pl-PL" sz="2000" dirty="0"/>
            </a:br>
            <a:r>
              <a:rPr lang="pl-PL" sz="2000" dirty="0"/>
              <a:t>istnieje lub nie istnieje.</a:t>
            </a:r>
          </a:p>
        </p:txBody>
      </p:sp>
    </p:spTree>
    <p:extLst>
      <p:ext uri="{BB962C8B-B14F-4D97-AF65-F5344CB8AC3E}">
        <p14:creationId xmlns:p14="http://schemas.microsoft.com/office/powerpoint/2010/main" val="424928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8341" cy="1325563"/>
          </a:xfrm>
        </p:spPr>
        <p:txBody>
          <a:bodyPr/>
          <a:lstStyle/>
          <a:p>
            <a:r>
              <a:rPr lang="pl-PL" dirty="0"/>
              <a:t>Panteizm trudno porównywać z czymkolwiek</a:t>
            </a:r>
          </a:p>
        </p:txBody>
      </p:sp>
      <p:sp>
        <p:nvSpPr>
          <p:cNvPr id="8" name="Owal 7"/>
          <p:cNvSpPr/>
          <p:nvPr/>
        </p:nvSpPr>
        <p:spPr>
          <a:xfrm rot="797628">
            <a:off x="4295511" y="2512867"/>
            <a:ext cx="3583623" cy="2492150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  <a:softEdge rad="622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2147320">
            <a:off x="3043928" y="1718613"/>
            <a:ext cx="4427641" cy="4074781"/>
          </a:xfrm>
          <a:prstGeom prst="cube">
            <a:avLst>
              <a:gd name="adj" fmla="val 55231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469900"/>
          </a:effectLst>
        </p:spPr>
        <p:txBody>
          <a:bodyPr wrap="none" anchor="ctr"/>
          <a:lstStyle/>
          <a:p>
            <a:pPr algn="ctr"/>
            <a:r>
              <a:rPr lang="pl-PL" altLang="x-none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wrzee.echświt</a:t>
            </a:r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PoleTekstowe 8"/>
          <p:cNvSpPr txBox="1"/>
          <p:nvPr/>
        </p:nvSpPr>
        <p:spPr>
          <a:xfrm rot="21564341">
            <a:off x="4879418" y="3949479"/>
            <a:ext cx="2823234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b="1" i="1" dirty="0" err="1">
                <a:solidFill>
                  <a:srgbClr val="A9920F"/>
                </a:solidFill>
              </a:rPr>
              <a:t>boo</a:t>
            </a:r>
            <a:r>
              <a:rPr lang="pl-PL" sz="3600" b="1" i="1" dirty="0" err="1">
                <a:solidFill>
                  <a:srgbClr val="FF0000"/>
                </a:solidFill>
              </a:rPr>
              <a:t>oo</a:t>
            </a:r>
            <a:r>
              <a:rPr lang="pl-PL" sz="3600" b="1" i="1" dirty="0" err="1">
                <a:solidFill>
                  <a:srgbClr val="A9920F"/>
                </a:solidFill>
              </a:rPr>
              <a:t>g</a:t>
            </a:r>
            <a:endParaRPr lang="pl-PL" sz="1600" b="1" i="1" dirty="0">
              <a:solidFill>
                <a:srgbClr val="A9920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4151086" y="5503000"/>
            <a:ext cx="804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i="1" dirty="0">
                <a:solidFill>
                  <a:srgbClr val="7030A0"/>
                </a:solidFill>
              </a:rPr>
              <a:t>Bóg jest wszystkim i wszystko jest Bogiem </a:t>
            </a:r>
            <a:br>
              <a:rPr lang="pl-PL" sz="3600" i="1" dirty="0">
                <a:solidFill>
                  <a:srgbClr val="7030A0"/>
                </a:solidFill>
              </a:rPr>
            </a:br>
            <a:r>
              <a:rPr lang="pl-PL" sz="3600" i="1" dirty="0">
                <a:solidFill>
                  <a:srgbClr val="7030A0"/>
                </a:solidFill>
              </a:rPr>
              <a:t>ale nie próbuj tego zrozumieć.</a:t>
            </a:r>
          </a:p>
        </p:txBody>
      </p:sp>
    </p:spTree>
    <p:extLst>
      <p:ext uri="{BB962C8B-B14F-4D97-AF65-F5344CB8AC3E}">
        <p14:creationId xmlns:p14="http://schemas.microsoft.com/office/powerpoint/2010/main" val="1262205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E8E5F-CCF8-5846-85D0-DEB0D019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b="1" dirty="0"/>
              <a:t>Prawda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B91D34C-9305-6646-8FC2-0EC6A16043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b="1" dirty="0"/>
              <a:t>Prawda</a:t>
            </a:r>
            <a:r>
              <a:rPr lang="pl-PL" dirty="0"/>
              <a:t> to opis rzeczywistości.</a:t>
            </a:r>
            <a:endParaRPr lang="pl-PL" b="1" dirty="0"/>
          </a:p>
          <a:p>
            <a:pPr marL="514350" indent="-514350">
              <a:buAutoNum type="arabicPeriod"/>
            </a:pPr>
            <a:r>
              <a:rPr lang="pl-PL" b="1" dirty="0"/>
              <a:t>Prawda</a:t>
            </a:r>
            <a:r>
              <a:rPr lang="pl-PL" dirty="0"/>
              <a:t> to wynik operacji porównania jakiegoś opisu z rzeczywistością.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27B1EC8-16C8-6F4A-8638-98521D2DC6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296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wal">
            <a:extLst>
              <a:ext uri="{FF2B5EF4-FFF2-40B4-BE49-F238E27FC236}">
                <a16:creationId xmlns:a16="http://schemas.microsoft.com/office/drawing/2014/main" id="{21B477A9-C23F-B844-917F-0ED6F115C4E6}"/>
              </a:ext>
            </a:extLst>
          </p:cNvPr>
          <p:cNvSpPr/>
          <p:nvPr/>
        </p:nvSpPr>
        <p:spPr>
          <a:xfrm>
            <a:off x="6270160" y="1494788"/>
            <a:ext cx="5107762" cy="4311143"/>
          </a:xfrm>
          <a:prstGeom prst="ellipse">
            <a:avLst/>
          </a:prstGeom>
          <a:solidFill>
            <a:srgbClr val="DDF3FF"/>
          </a:solidFill>
          <a:ln w="9525" cap="flat">
            <a:solidFill>
              <a:srgbClr val="0000FF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4000" b="1">
                <a:solidFill>
                  <a:srgbClr val="000090"/>
                </a:solidFill>
              </a:defRPr>
            </a:pPr>
            <a:endParaRPr sz="4000"/>
          </a:p>
        </p:txBody>
      </p:sp>
      <p:sp>
        <p:nvSpPr>
          <p:cNvPr id="110" name="Relacja P. do Ś.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/>
              <a:t>Prawda a rzeczywistość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945CD85-AA5D-2A47-A812-B3B05C5D3719}"/>
              </a:ext>
            </a:extLst>
          </p:cNvPr>
          <p:cNvSpPr txBox="1"/>
          <p:nvPr/>
        </p:nvSpPr>
        <p:spPr>
          <a:xfrm>
            <a:off x="8304489" y="3281028"/>
            <a:ext cx="152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 + 2 = 4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615D49-2AA7-564E-984F-CAF20F6AF004}"/>
              </a:ext>
            </a:extLst>
          </p:cNvPr>
          <p:cNvSpPr txBox="1"/>
          <p:nvPr/>
        </p:nvSpPr>
        <p:spPr>
          <a:xfrm>
            <a:off x="7169528" y="3614886"/>
            <a:ext cx="29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Poniżej zera woda zamarza.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E848D6-597D-D44B-87E0-22DD64E53377}"/>
              </a:ext>
            </a:extLst>
          </p:cNvPr>
          <p:cNvSpPr txBox="1"/>
          <p:nvPr/>
        </p:nvSpPr>
        <p:spPr>
          <a:xfrm>
            <a:off x="7368378" y="4035607"/>
            <a:ext cx="350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Również w Bieruniu żyją koty.</a:t>
            </a:r>
          </a:p>
        </p:txBody>
      </p:sp>
      <p:sp>
        <p:nvSpPr>
          <p:cNvPr id="16" name="Prawda">
            <a:extLst>
              <a:ext uri="{FF2B5EF4-FFF2-40B4-BE49-F238E27FC236}">
                <a16:creationId xmlns:a16="http://schemas.microsoft.com/office/drawing/2014/main" id="{2799AD27-C6DF-5B45-84AF-650D31611364}"/>
              </a:ext>
            </a:extLst>
          </p:cNvPr>
          <p:cNvSpPr txBox="1"/>
          <p:nvPr/>
        </p:nvSpPr>
        <p:spPr>
          <a:xfrm>
            <a:off x="7762179" y="2567116"/>
            <a:ext cx="137069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4000" b="1">
                <a:solidFill>
                  <a:srgbClr val="000090"/>
                </a:solidFill>
              </a:defRPr>
            </a:lvl1pPr>
          </a:lstStyle>
          <a:p>
            <a:r>
              <a:rPr sz="3200" dirty="0" err="1"/>
              <a:t>Prawda</a:t>
            </a:r>
            <a:endParaRPr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377EF0F-5A41-0C46-A10D-4194A8B2437D}"/>
              </a:ext>
            </a:extLst>
          </p:cNvPr>
          <p:cNvCxnSpPr>
            <a:cxnSpLocks/>
          </p:cNvCxnSpPr>
          <p:nvPr/>
        </p:nvCxnSpPr>
        <p:spPr>
          <a:xfrm>
            <a:off x="4483322" y="3513062"/>
            <a:ext cx="1290825" cy="0"/>
          </a:xfrm>
          <a:prstGeom prst="line">
            <a:avLst/>
          </a:prstGeom>
          <a:ln w="152400" cmpd="dbl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id="{8B06D50C-2818-F443-BD4B-13C62E3A44E7}"/>
              </a:ext>
            </a:extLst>
          </p:cNvPr>
          <p:cNvGrpSpPr/>
          <p:nvPr/>
        </p:nvGrpSpPr>
        <p:grpSpPr>
          <a:xfrm>
            <a:off x="480121" y="2419414"/>
            <a:ext cx="3613725" cy="2390944"/>
            <a:chOff x="838200" y="592099"/>
            <a:chExt cx="6061846" cy="4010691"/>
          </a:xfrm>
        </p:grpSpPr>
        <p:sp>
          <p:nvSpPr>
            <p:cNvPr id="21" name="Prostokąt zaokrąglony">
              <a:extLst>
                <a:ext uri="{FF2B5EF4-FFF2-40B4-BE49-F238E27FC236}">
                  <a16:creationId xmlns:a16="http://schemas.microsoft.com/office/drawing/2014/main" id="{5C960DEA-1912-0747-9BE9-C7F8DD313FE7}"/>
                </a:ext>
              </a:extLst>
            </p:cNvPr>
            <p:cNvSpPr/>
            <p:nvPr/>
          </p:nvSpPr>
          <p:spPr>
            <a:xfrm>
              <a:off x="838200" y="592099"/>
              <a:ext cx="6034350" cy="4010691"/>
            </a:xfrm>
            <a:prstGeom prst="roundRect">
              <a:avLst>
                <a:gd name="adj" fmla="val 10179"/>
              </a:avLst>
            </a:prstGeom>
            <a:solidFill>
              <a:srgbClr val="CCFFFF"/>
            </a:solidFill>
            <a:ln w="9525" cap="flat">
              <a:solidFill>
                <a:srgbClr val="0033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200" b="1">
                  <a:solidFill>
                    <a:srgbClr val="0033CC"/>
                  </a:solidFill>
                </a:defRPr>
              </a:pPr>
              <a:endParaRPr sz="1000"/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36536CFD-0E6D-514D-84C5-22A178FB9F06}"/>
                </a:ext>
              </a:extLst>
            </p:cNvPr>
            <p:cNvSpPr/>
            <p:nvPr/>
          </p:nvSpPr>
          <p:spPr>
            <a:xfrm>
              <a:off x="4660199" y="654253"/>
              <a:ext cx="2239847" cy="216317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254000" dir="18900000" algn="bl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600" dirty="0"/>
            </a:p>
          </p:txBody>
        </p:sp>
        <p:sp>
          <p:nvSpPr>
            <p:cNvPr id="23" name="PoleTekstowe 48">
              <a:extLst>
                <a:ext uri="{FF2B5EF4-FFF2-40B4-BE49-F238E27FC236}">
                  <a16:creationId xmlns:a16="http://schemas.microsoft.com/office/drawing/2014/main" id="{2896D241-66E8-EC48-8D2C-F6C6FDE2B652}"/>
                </a:ext>
              </a:extLst>
            </p:cNvPr>
            <p:cNvSpPr txBox="1"/>
            <p:nvPr/>
          </p:nvSpPr>
          <p:spPr>
            <a:xfrm>
              <a:off x="5004376" y="892098"/>
              <a:ext cx="1580947" cy="53497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Bóg</a:t>
              </a:r>
              <a:endParaRPr lang="pl-PL" sz="900" dirty="0">
                <a:solidFill>
                  <a:srgbClr val="A9920F"/>
                </a:solidFill>
              </a:endParaRPr>
            </a:p>
          </p:txBody>
        </p:sp>
        <p:sp>
          <p:nvSpPr>
            <p:cNvPr id="24" name="Rzeczywistość">
              <a:extLst>
                <a:ext uri="{FF2B5EF4-FFF2-40B4-BE49-F238E27FC236}">
                  <a16:creationId xmlns:a16="http://schemas.microsoft.com/office/drawing/2014/main" id="{4170E04D-CB3B-274F-90C9-2161281BEFA7}"/>
                </a:ext>
              </a:extLst>
            </p:cNvPr>
            <p:cNvSpPr txBox="1"/>
            <p:nvPr/>
          </p:nvSpPr>
          <p:spPr>
            <a:xfrm>
              <a:off x="1004860" y="671317"/>
              <a:ext cx="2781742" cy="671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3200" b="1">
                  <a:solidFill>
                    <a:srgbClr val="0033CC"/>
                  </a:solidFill>
                </a:defRPr>
              </a:pPr>
              <a:r>
                <a:rPr sz="2000" dirty="0" err="1"/>
                <a:t>Rzeczywistość</a:t>
              </a:r>
              <a:endParaRPr sz="2000" dirty="0"/>
            </a:p>
          </p:txBody>
        </p: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72D72E62-EBA1-8146-8859-9E59A8AECABF}"/>
                </a:ext>
              </a:extLst>
            </p:cNvPr>
            <p:cNvGrpSpPr/>
            <p:nvPr/>
          </p:nvGrpSpPr>
          <p:grpSpPr>
            <a:xfrm>
              <a:off x="872794" y="2491994"/>
              <a:ext cx="3787405" cy="2076799"/>
              <a:chOff x="862002" y="1473152"/>
              <a:chExt cx="5057557" cy="3095641"/>
            </a:xfrm>
          </p:grpSpPr>
          <p:sp>
            <p:nvSpPr>
              <p:cNvPr id="26" name="Zaokrąglony prostokąt 25">
                <a:extLst>
                  <a:ext uri="{FF2B5EF4-FFF2-40B4-BE49-F238E27FC236}">
                    <a16:creationId xmlns:a16="http://schemas.microsoft.com/office/drawing/2014/main" id="{6287CDB1-6836-4446-B1CA-720D682FD4B8}"/>
                  </a:ext>
                </a:extLst>
              </p:cNvPr>
              <p:cNvSpPr/>
              <p:nvPr/>
            </p:nvSpPr>
            <p:spPr>
              <a:xfrm>
                <a:off x="904974" y="1473152"/>
                <a:ext cx="5014585" cy="3095641"/>
              </a:xfrm>
              <a:prstGeom prst="roundRect">
                <a:avLst>
                  <a:gd name="adj" fmla="val 7703"/>
                </a:avLst>
              </a:prstGeom>
              <a:solidFill>
                <a:srgbClr val="FAFAF0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>
                  <a:solidFill>
                    <a:srgbClr val="A9920F"/>
                  </a:solidFill>
                </a:endParaRPr>
              </a:p>
            </p:txBody>
          </p:sp>
          <p:sp>
            <p:nvSpPr>
              <p:cNvPr id="27" name="Zaokrąglony prostokąt 26">
                <a:extLst>
                  <a:ext uri="{FF2B5EF4-FFF2-40B4-BE49-F238E27FC236}">
                    <a16:creationId xmlns:a16="http://schemas.microsoft.com/office/drawing/2014/main" id="{BB2A5371-D54C-994C-8B3F-5DEFA224F6F7}"/>
                  </a:ext>
                </a:extLst>
              </p:cNvPr>
              <p:cNvSpPr/>
              <p:nvPr/>
            </p:nvSpPr>
            <p:spPr>
              <a:xfrm>
                <a:off x="984239" y="2009320"/>
                <a:ext cx="4584181" cy="2488731"/>
              </a:xfrm>
              <a:prstGeom prst="roundRect">
                <a:avLst>
                  <a:gd name="adj" fmla="val 7703"/>
                </a:avLst>
              </a:prstGeom>
              <a:solidFill>
                <a:srgbClr val="D4E3FC"/>
              </a:solidFill>
              <a:ln>
                <a:solidFill>
                  <a:srgbClr val="8EB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/>
              </a:p>
            </p:txBody>
          </p:sp>
          <p:sp>
            <p:nvSpPr>
              <p:cNvPr id="29" name="PoleTekstowe 45">
                <a:extLst>
                  <a:ext uri="{FF2B5EF4-FFF2-40B4-BE49-F238E27FC236}">
                    <a16:creationId xmlns:a16="http://schemas.microsoft.com/office/drawing/2014/main" id="{479D9119-5408-DB45-BC00-4A1EBCD75153}"/>
                  </a:ext>
                </a:extLst>
              </p:cNvPr>
              <p:cNvSpPr txBox="1"/>
              <p:nvPr/>
            </p:nvSpPr>
            <p:spPr>
              <a:xfrm>
                <a:off x="862002" y="1498971"/>
                <a:ext cx="1918375" cy="48960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800" dirty="0">
                    <a:solidFill>
                      <a:srgbClr val="A9920F"/>
                    </a:solidFill>
                  </a:rPr>
                  <a:t>Niebo (przestrzeń)</a:t>
                </a:r>
                <a:endParaRPr lang="pl-PL" sz="800" dirty="0">
                  <a:solidFill>
                    <a:srgbClr val="3E68B2"/>
                  </a:solidFill>
                </a:endParaRPr>
              </a:p>
            </p:txBody>
          </p:sp>
          <p:sp>
            <p:nvSpPr>
              <p:cNvPr id="30" name="PoleTekstowe 43">
                <a:extLst>
                  <a:ext uri="{FF2B5EF4-FFF2-40B4-BE49-F238E27FC236}">
                    <a16:creationId xmlns:a16="http://schemas.microsoft.com/office/drawing/2014/main" id="{104B4406-027C-CC4D-9F96-069AB2BFAC90}"/>
                  </a:ext>
                </a:extLst>
              </p:cNvPr>
              <p:cNvSpPr txBox="1"/>
              <p:nvPr/>
            </p:nvSpPr>
            <p:spPr>
              <a:xfrm>
                <a:off x="892177" y="2035140"/>
                <a:ext cx="1918375" cy="48960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800" dirty="0">
                    <a:solidFill>
                      <a:srgbClr val="3E68B2"/>
                    </a:solidFill>
                  </a:rPr>
                  <a:t>Ziemia (materia)</a:t>
                </a:r>
              </a:p>
            </p:txBody>
          </p:sp>
          <p:pic>
            <p:nvPicPr>
              <p:cNvPr id="31" name="Grafika 30">
                <a:extLst>
                  <a:ext uri="{FF2B5EF4-FFF2-40B4-BE49-F238E27FC236}">
                    <a16:creationId xmlns:a16="http://schemas.microsoft.com/office/drawing/2014/main" id="{84A5E90B-53F3-4844-875E-5AE17975B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865" y="3170301"/>
                <a:ext cx="550016" cy="550016"/>
              </a:xfrm>
              <a:prstGeom prst="rect">
                <a:avLst/>
              </a:prstGeom>
              <a:effectLst/>
            </p:spPr>
          </p:pic>
          <p:pic>
            <p:nvPicPr>
              <p:cNvPr id="32" name="Grafika 31">
                <a:extLst>
                  <a:ext uri="{FF2B5EF4-FFF2-40B4-BE49-F238E27FC236}">
                    <a16:creationId xmlns:a16="http://schemas.microsoft.com/office/drawing/2014/main" id="{0317AD99-6EBB-A846-81F3-6423B66FB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48738" y="1871265"/>
                <a:ext cx="408680" cy="408680"/>
              </a:xfrm>
              <a:prstGeom prst="rect">
                <a:avLst/>
              </a:prstGeom>
              <a:effectLst/>
            </p:spPr>
          </p:pic>
          <p:pic>
            <p:nvPicPr>
              <p:cNvPr id="33" name="Grafika 32">
                <a:extLst>
                  <a:ext uri="{FF2B5EF4-FFF2-40B4-BE49-F238E27FC236}">
                    <a16:creationId xmlns:a16="http://schemas.microsoft.com/office/drawing/2014/main" id="{C7CDF770-5A0E-BD4B-A755-90402C7A1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52732" y="2603771"/>
                <a:ext cx="432833" cy="432833"/>
              </a:xfrm>
              <a:prstGeom prst="rect">
                <a:avLst/>
              </a:prstGeom>
              <a:effectLst/>
            </p:spPr>
          </p:pic>
          <p:pic>
            <p:nvPicPr>
              <p:cNvPr id="34" name="Grafika 33">
                <a:extLst>
                  <a:ext uri="{FF2B5EF4-FFF2-40B4-BE49-F238E27FC236}">
                    <a16:creationId xmlns:a16="http://schemas.microsoft.com/office/drawing/2014/main" id="{2EA4FD07-54E6-4A42-8F7F-710B8C6A8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56806" y="2724969"/>
                <a:ext cx="633641" cy="633641"/>
              </a:xfrm>
              <a:prstGeom prst="rect">
                <a:avLst/>
              </a:prstGeom>
              <a:effectLst/>
            </p:spPr>
          </p:pic>
          <p:pic>
            <p:nvPicPr>
              <p:cNvPr id="35" name="Grafika 34">
                <a:extLst>
                  <a:ext uri="{FF2B5EF4-FFF2-40B4-BE49-F238E27FC236}">
                    <a16:creationId xmlns:a16="http://schemas.microsoft.com/office/drawing/2014/main" id="{E2AA38A0-C29F-6A44-871E-F0A8DD02A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40840" y="3580856"/>
                <a:ext cx="511619" cy="511619"/>
              </a:xfrm>
              <a:prstGeom prst="rect">
                <a:avLst/>
              </a:prstGeom>
              <a:effectLst/>
            </p:spPr>
          </p:pic>
          <p:pic>
            <p:nvPicPr>
              <p:cNvPr id="36" name="Grafika 35">
                <a:extLst>
                  <a:ext uri="{FF2B5EF4-FFF2-40B4-BE49-F238E27FC236}">
                    <a16:creationId xmlns:a16="http://schemas.microsoft.com/office/drawing/2014/main" id="{F3C7EEAB-4115-E042-8128-DBE670864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53525" y="2140906"/>
                <a:ext cx="383845" cy="383843"/>
              </a:xfrm>
              <a:prstGeom prst="rect">
                <a:avLst/>
              </a:prstGeom>
              <a:effectLst/>
            </p:spPr>
          </p:pic>
          <p:pic>
            <p:nvPicPr>
              <p:cNvPr id="37" name="Grafika 36">
                <a:extLst>
                  <a:ext uri="{FF2B5EF4-FFF2-40B4-BE49-F238E27FC236}">
                    <a16:creationId xmlns:a16="http://schemas.microsoft.com/office/drawing/2014/main" id="{BF89F787-91AA-554B-B2A9-7D8182D41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32806" y="2805342"/>
                <a:ext cx="241434" cy="241434"/>
              </a:xfrm>
              <a:prstGeom prst="rect">
                <a:avLst/>
              </a:prstGeom>
              <a:effectLst/>
            </p:spPr>
          </p:pic>
          <p:pic>
            <p:nvPicPr>
              <p:cNvPr id="38" name="Grafika 37">
                <a:extLst>
                  <a:ext uri="{FF2B5EF4-FFF2-40B4-BE49-F238E27FC236}">
                    <a16:creationId xmlns:a16="http://schemas.microsoft.com/office/drawing/2014/main" id="{CE7A3B24-4101-5A45-9C7B-EDAC8E648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389016" y="2498268"/>
                <a:ext cx="321736" cy="321736"/>
              </a:xfrm>
              <a:prstGeom prst="rect">
                <a:avLst/>
              </a:prstGeom>
              <a:effectLst/>
            </p:spPr>
          </p:pic>
          <p:pic>
            <p:nvPicPr>
              <p:cNvPr id="39" name="Grafika 38">
                <a:extLst>
                  <a:ext uri="{FF2B5EF4-FFF2-40B4-BE49-F238E27FC236}">
                    <a16:creationId xmlns:a16="http://schemas.microsoft.com/office/drawing/2014/main" id="{521290AF-DF85-4249-985A-714138FB6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780378" y="3967403"/>
                <a:ext cx="324464" cy="324464"/>
              </a:xfrm>
              <a:prstGeom prst="rect">
                <a:avLst/>
              </a:prstGeom>
              <a:effectLst/>
            </p:spPr>
          </p:pic>
          <p:pic>
            <p:nvPicPr>
              <p:cNvPr id="40" name="Grafika 39">
                <a:extLst>
                  <a:ext uri="{FF2B5EF4-FFF2-40B4-BE49-F238E27FC236}">
                    <a16:creationId xmlns:a16="http://schemas.microsoft.com/office/drawing/2014/main" id="{4FC7FD5E-F787-1D4D-8CA4-5983C2FE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236046" y="4281071"/>
                <a:ext cx="216006" cy="216006"/>
              </a:xfrm>
              <a:prstGeom prst="rect">
                <a:avLst/>
              </a:prstGeom>
              <a:effectLst/>
            </p:spPr>
          </p:pic>
          <p:pic>
            <p:nvPicPr>
              <p:cNvPr id="41" name="Grafika 40">
                <a:extLst>
                  <a:ext uri="{FF2B5EF4-FFF2-40B4-BE49-F238E27FC236}">
                    <a16:creationId xmlns:a16="http://schemas.microsoft.com/office/drawing/2014/main" id="{DE44666B-6757-9549-B1C3-B4E187F6D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899731" y="3341511"/>
                <a:ext cx="309143" cy="309143"/>
              </a:xfrm>
              <a:prstGeom prst="rect">
                <a:avLst/>
              </a:prstGeom>
              <a:effectLst/>
            </p:spPr>
          </p:pic>
          <p:pic>
            <p:nvPicPr>
              <p:cNvPr id="42" name="Grafika 41">
                <a:extLst>
                  <a:ext uri="{FF2B5EF4-FFF2-40B4-BE49-F238E27FC236}">
                    <a16:creationId xmlns:a16="http://schemas.microsoft.com/office/drawing/2014/main" id="{20ADD706-9E31-CB43-8FCF-F3B37A005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445569" y="3776661"/>
                <a:ext cx="463838" cy="46383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88AEE3D-38A3-A446-A62F-24F39EF3F628}"/>
              </a:ext>
            </a:extLst>
          </p:cNvPr>
          <p:cNvSpPr txBox="1"/>
          <p:nvPr/>
        </p:nvSpPr>
        <p:spPr>
          <a:xfrm>
            <a:off x="4462902" y="2745481"/>
            <a:ext cx="188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Opis</a:t>
            </a:r>
            <a:endParaRPr lang="pl-PL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9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lacja P. do Ś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/>
              <a:t>Tworzenie światopoglądu</a:t>
            </a:r>
          </a:p>
        </p:txBody>
      </p:sp>
      <p:sp>
        <p:nvSpPr>
          <p:cNvPr id="114" name="Owal"/>
          <p:cNvSpPr/>
          <p:nvPr/>
        </p:nvSpPr>
        <p:spPr>
          <a:xfrm>
            <a:off x="7010426" y="2075935"/>
            <a:ext cx="3229532" cy="2816675"/>
          </a:xfrm>
          <a:prstGeom prst="ellipse">
            <a:avLst/>
          </a:prstGeom>
          <a:solidFill>
            <a:srgbClr val="FFFF99"/>
          </a:solidFill>
          <a:ln w="9525" cap="flat">
            <a:solidFill>
              <a:srgbClr val="996633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1800" b="1">
                <a:solidFill>
                  <a:srgbClr val="663300"/>
                </a:solidFill>
              </a:defRPr>
            </a:pPr>
            <a:endParaRPr/>
          </a:p>
        </p:txBody>
      </p:sp>
      <p:sp>
        <p:nvSpPr>
          <p:cNvPr id="115" name="Ś. #1"/>
          <p:cNvSpPr txBox="1"/>
          <p:nvPr/>
        </p:nvSpPr>
        <p:spPr>
          <a:xfrm>
            <a:off x="7422652" y="2588537"/>
            <a:ext cx="240508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numCol="1" anchor="ctr">
            <a:spAutoFit/>
          </a:bodyPr>
          <a:lstStyle>
            <a:lvl1pPr algn="ctr">
              <a:defRPr sz="1800" b="1">
                <a:solidFill>
                  <a:srgbClr val="663300"/>
                </a:solidFill>
              </a:defRPr>
            </a:lvl1pPr>
          </a:lstStyle>
          <a:p>
            <a:r>
              <a:rPr sz="3200" dirty="0" err="1"/>
              <a:t>Ś</a:t>
            </a:r>
            <a:r>
              <a:rPr lang="pl-PL" sz="3200" dirty="0" err="1"/>
              <a:t>wiatopogląd</a:t>
            </a:r>
            <a:endParaRPr sz="32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945CD85-AA5D-2A47-A812-B3B05C5D3719}"/>
              </a:ext>
            </a:extLst>
          </p:cNvPr>
          <p:cNvSpPr txBox="1"/>
          <p:nvPr/>
        </p:nvSpPr>
        <p:spPr>
          <a:xfrm>
            <a:off x="8304489" y="3281028"/>
            <a:ext cx="152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2+2 = 4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615D49-2AA7-564E-984F-CAF20F6AF004}"/>
              </a:ext>
            </a:extLst>
          </p:cNvPr>
          <p:cNvSpPr txBox="1"/>
          <p:nvPr/>
        </p:nvSpPr>
        <p:spPr>
          <a:xfrm>
            <a:off x="7169528" y="3614886"/>
            <a:ext cx="29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Poniżej zera woda zamarza.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E848D6-597D-D44B-87E0-22DD64E53377}"/>
              </a:ext>
            </a:extLst>
          </p:cNvPr>
          <p:cNvSpPr txBox="1"/>
          <p:nvPr/>
        </p:nvSpPr>
        <p:spPr>
          <a:xfrm>
            <a:off x="7368378" y="4035607"/>
            <a:ext cx="29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Wajskopki</a:t>
            </a:r>
            <a:r>
              <a:rPr lang="pl-PL" dirty="0"/>
              <a:t> żyją w Bieruniu.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8EBC356-E495-EB40-B0B6-286536E24166}"/>
              </a:ext>
            </a:extLst>
          </p:cNvPr>
          <p:cNvSpPr txBox="1"/>
          <p:nvPr/>
        </p:nvSpPr>
        <p:spPr>
          <a:xfrm>
            <a:off x="3906226" y="2026580"/>
            <a:ext cx="351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>
                <a:solidFill>
                  <a:srgbClr val="FF0000"/>
                </a:solidFill>
              </a:defRPr>
            </a:lvl1pPr>
          </a:lstStyle>
          <a:p>
            <a:pPr algn="ctr"/>
            <a:r>
              <a:rPr lang="pl-PL" dirty="0"/>
              <a:t>Proces rozpoznawania rzeczywistości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E271D83-A0A5-BA41-8FF9-2C04DFFB63CC}"/>
              </a:ext>
            </a:extLst>
          </p:cNvPr>
          <p:cNvGrpSpPr/>
          <p:nvPr/>
        </p:nvGrpSpPr>
        <p:grpSpPr>
          <a:xfrm>
            <a:off x="480121" y="2419414"/>
            <a:ext cx="3613725" cy="2390944"/>
            <a:chOff x="838200" y="592099"/>
            <a:chExt cx="6061846" cy="4010691"/>
          </a:xfrm>
        </p:grpSpPr>
        <p:sp>
          <p:nvSpPr>
            <p:cNvPr id="20" name="Prostokąt zaokrąglony">
              <a:extLst>
                <a:ext uri="{FF2B5EF4-FFF2-40B4-BE49-F238E27FC236}">
                  <a16:creationId xmlns:a16="http://schemas.microsoft.com/office/drawing/2014/main" id="{036162DA-429D-DB43-BCDA-ADD4789417BF}"/>
                </a:ext>
              </a:extLst>
            </p:cNvPr>
            <p:cNvSpPr/>
            <p:nvPr/>
          </p:nvSpPr>
          <p:spPr>
            <a:xfrm>
              <a:off x="838200" y="592099"/>
              <a:ext cx="6034350" cy="4010691"/>
            </a:xfrm>
            <a:prstGeom prst="roundRect">
              <a:avLst>
                <a:gd name="adj" fmla="val 10179"/>
              </a:avLst>
            </a:prstGeom>
            <a:solidFill>
              <a:srgbClr val="CCFFFF"/>
            </a:solidFill>
            <a:ln w="9525" cap="flat">
              <a:solidFill>
                <a:srgbClr val="0033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200" b="1">
                  <a:solidFill>
                    <a:srgbClr val="0033CC"/>
                  </a:solidFill>
                </a:defRPr>
              </a:pPr>
              <a:endParaRPr sz="1000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29768AC1-82F0-9A4C-8D53-14C82E011856}"/>
                </a:ext>
              </a:extLst>
            </p:cNvPr>
            <p:cNvSpPr/>
            <p:nvPr/>
          </p:nvSpPr>
          <p:spPr>
            <a:xfrm>
              <a:off x="4660199" y="654253"/>
              <a:ext cx="2239847" cy="216317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254000" dir="18900000" algn="bl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600" dirty="0"/>
            </a:p>
          </p:txBody>
        </p:sp>
        <p:sp>
          <p:nvSpPr>
            <p:cNvPr id="22" name="PoleTekstowe 48">
              <a:extLst>
                <a:ext uri="{FF2B5EF4-FFF2-40B4-BE49-F238E27FC236}">
                  <a16:creationId xmlns:a16="http://schemas.microsoft.com/office/drawing/2014/main" id="{FA11E416-39D3-6142-B7F6-B88139E5CEB7}"/>
                </a:ext>
              </a:extLst>
            </p:cNvPr>
            <p:cNvSpPr txBox="1"/>
            <p:nvPr/>
          </p:nvSpPr>
          <p:spPr>
            <a:xfrm>
              <a:off x="5004376" y="892098"/>
              <a:ext cx="1580947" cy="53497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Bóg</a:t>
              </a:r>
              <a:endParaRPr lang="pl-PL" sz="900" dirty="0">
                <a:solidFill>
                  <a:srgbClr val="A9920F"/>
                </a:solidFill>
              </a:endParaRPr>
            </a:p>
          </p:txBody>
        </p:sp>
        <p:sp>
          <p:nvSpPr>
            <p:cNvPr id="23" name="Rzeczywistość">
              <a:extLst>
                <a:ext uri="{FF2B5EF4-FFF2-40B4-BE49-F238E27FC236}">
                  <a16:creationId xmlns:a16="http://schemas.microsoft.com/office/drawing/2014/main" id="{D5D0C174-B916-354A-8C3E-0E1D2C20BD78}"/>
                </a:ext>
              </a:extLst>
            </p:cNvPr>
            <p:cNvSpPr txBox="1"/>
            <p:nvPr/>
          </p:nvSpPr>
          <p:spPr>
            <a:xfrm>
              <a:off x="1004860" y="671317"/>
              <a:ext cx="2781742" cy="671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3200" b="1">
                  <a:solidFill>
                    <a:srgbClr val="0033CC"/>
                  </a:solidFill>
                </a:defRPr>
              </a:pPr>
              <a:r>
                <a:rPr sz="2000" dirty="0" err="1"/>
                <a:t>Rzeczywistość</a:t>
              </a:r>
              <a:endParaRPr sz="2000" dirty="0"/>
            </a:p>
          </p:txBody>
        </p: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17BCE176-7115-454A-AD79-7A173A38DA0E}"/>
                </a:ext>
              </a:extLst>
            </p:cNvPr>
            <p:cNvGrpSpPr/>
            <p:nvPr/>
          </p:nvGrpSpPr>
          <p:grpSpPr>
            <a:xfrm>
              <a:off x="904974" y="2491994"/>
              <a:ext cx="3755226" cy="2076799"/>
              <a:chOff x="904973" y="1473152"/>
              <a:chExt cx="5014586" cy="3095641"/>
            </a:xfrm>
          </p:grpSpPr>
          <p:sp>
            <p:nvSpPr>
              <p:cNvPr id="25" name="Zaokrąglony prostokąt 24">
                <a:extLst>
                  <a:ext uri="{FF2B5EF4-FFF2-40B4-BE49-F238E27FC236}">
                    <a16:creationId xmlns:a16="http://schemas.microsoft.com/office/drawing/2014/main" id="{EC92E4D9-5E36-F94B-AC44-C9B8DC51CED3}"/>
                  </a:ext>
                </a:extLst>
              </p:cNvPr>
              <p:cNvSpPr/>
              <p:nvPr/>
            </p:nvSpPr>
            <p:spPr>
              <a:xfrm>
                <a:off x="904974" y="1473152"/>
                <a:ext cx="5014585" cy="3095641"/>
              </a:xfrm>
              <a:prstGeom prst="roundRect">
                <a:avLst>
                  <a:gd name="adj" fmla="val 7703"/>
                </a:avLst>
              </a:prstGeom>
              <a:solidFill>
                <a:srgbClr val="FAFAF0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>
                  <a:solidFill>
                    <a:srgbClr val="A9920F"/>
                  </a:solidFill>
                </a:endParaRPr>
              </a:p>
            </p:txBody>
          </p:sp>
          <p:sp>
            <p:nvSpPr>
              <p:cNvPr id="26" name="Zaokrąglony prostokąt 25">
                <a:extLst>
                  <a:ext uri="{FF2B5EF4-FFF2-40B4-BE49-F238E27FC236}">
                    <a16:creationId xmlns:a16="http://schemas.microsoft.com/office/drawing/2014/main" id="{ED91853B-187B-F649-90B2-F6E939573A51}"/>
                  </a:ext>
                </a:extLst>
              </p:cNvPr>
              <p:cNvSpPr/>
              <p:nvPr/>
            </p:nvSpPr>
            <p:spPr>
              <a:xfrm>
                <a:off x="984239" y="2009320"/>
                <a:ext cx="4584181" cy="2488731"/>
              </a:xfrm>
              <a:prstGeom prst="roundRect">
                <a:avLst>
                  <a:gd name="adj" fmla="val 7703"/>
                </a:avLst>
              </a:prstGeom>
              <a:solidFill>
                <a:srgbClr val="D4E3FC"/>
              </a:solidFill>
              <a:ln>
                <a:solidFill>
                  <a:srgbClr val="8EB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/>
              </a:p>
            </p:txBody>
          </p:sp>
          <p:sp>
            <p:nvSpPr>
              <p:cNvPr id="27" name="PoleTekstowe 43">
                <a:extLst>
                  <a:ext uri="{FF2B5EF4-FFF2-40B4-BE49-F238E27FC236}">
                    <a16:creationId xmlns:a16="http://schemas.microsoft.com/office/drawing/2014/main" id="{2793224B-4852-E246-A4EB-19209AD457CB}"/>
                  </a:ext>
                </a:extLst>
              </p:cNvPr>
              <p:cNvSpPr txBox="1"/>
              <p:nvPr/>
            </p:nvSpPr>
            <p:spPr>
              <a:xfrm>
                <a:off x="935148" y="2115077"/>
                <a:ext cx="1382119" cy="102829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3E68B2"/>
                    </a:solidFill>
                  </a:rPr>
                  <a:t>Ziemia </a:t>
                </a:r>
                <a:r>
                  <a:rPr lang="pl-PL" sz="1050">
                    <a:solidFill>
                      <a:srgbClr val="3E68B2"/>
                    </a:solidFill>
                  </a:rPr>
                  <a:t>(materia)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sp>
            <p:nvSpPr>
              <p:cNvPr id="28" name="PoleTekstowe 45">
                <a:extLst>
                  <a:ext uri="{FF2B5EF4-FFF2-40B4-BE49-F238E27FC236}">
                    <a16:creationId xmlns:a16="http://schemas.microsoft.com/office/drawing/2014/main" id="{FD0D31B1-3F67-1E47-A6AD-56D4F1C6E2D7}"/>
                  </a:ext>
                </a:extLst>
              </p:cNvPr>
              <p:cNvSpPr txBox="1"/>
              <p:nvPr/>
            </p:nvSpPr>
            <p:spPr>
              <a:xfrm>
                <a:off x="904973" y="1578908"/>
                <a:ext cx="1382119" cy="139384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A9920F"/>
                    </a:solidFill>
                  </a:rPr>
                  <a:t>Niebo (przestrzeń)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sp>
            <p:nvSpPr>
              <p:cNvPr id="29" name="PoleTekstowe 43">
                <a:extLst>
                  <a:ext uri="{FF2B5EF4-FFF2-40B4-BE49-F238E27FC236}">
                    <a16:creationId xmlns:a16="http://schemas.microsoft.com/office/drawing/2014/main" id="{9E13E100-840B-9543-A910-A4E4E708FD22}"/>
                  </a:ext>
                </a:extLst>
              </p:cNvPr>
              <p:cNvSpPr txBox="1"/>
              <p:nvPr/>
            </p:nvSpPr>
            <p:spPr>
              <a:xfrm>
                <a:off x="935148" y="2115077"/>
                <a:ext cx="1382119" cy="102829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3E68B2"/>
                    </a:solidFill>
                  </a:rPr>
                  <a:t>Ziemia </a:t>
                </a:r>
                <a:r>
                  <a:rPr lang="pl-PL" sz="1050">
                    <a:solidFill>
                      <a:srgbClr val="3E68B2"/>
                    </a:solidFill>
                  </a:rPr>
                  <a:t>(materia)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pic>
            <p:nvPicPr>
              <p:cNvPr id="30" name="Grafika 29">
                <a:extLst>
                  <a:ext uri="{FF2B5EF4-FFF2-40B4-BE49-F238E27FC236}">
                    <a16:creationId xmlns:a16="http://schemas.microsoft.com/office/drawing/2014/main" id="{A32CF7CF-BF02-5B47-9B20-759B9DFA3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865" y="3170301"/>
                <a:ext cx="550016" cy="550016"/>
              </a:xfrm>
              <a:prstGeom prst="rect">
                <a:avLst/>
              </a:prstGeom>
              <a:effectLst/>
            </p:spPr>
          </p:pic>
          <p:pic>
            <p:nvPicPr>
              <p:cNvPr id="31" name="Grafika 30">
                <a:extLst>
                  <a:ext uri="{FF2B5EF4-FFF2-40B4-BE49-F238E27FC236}">
                    <a16:creationId xmlns:a16="http://schemas.microsoft.com/office/drawing/2014/main" id="{9AF5D5D5-BEA5-5C4B-B581-A4F5C7543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288740" y="2406354"/>
                <a:ext cx="408679" cy="408679"/>
              </a:xfrm>
              <a:prstGeom prst="rect">
                <a:avLst/>
              </a:prstGeom>
              <a:effectLst/>
            </p:spPr>
          </p:pic>
          <p:pic>
            <p:nvPicPr>
              <p:cNvPr id="32" name="Grafika 31">
                <a:extLst>
                  <a:ext uri="{FF2B5EF4-FFF2-40B4-BE49-F238E27FC236}">
                    <a16:creationId xmlns:a16="http://schemas.microsoft.com/office/drawing/2014/main" id="{3330A98A-9419-2E4D-BF48-AC9DF0D94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52732" y="2603771"/>
                <a:ext cx="432833" cy="432833"/>
              </a:xfrm>
              <a:prstGeom prst="rect">
                <a:avLst/>
              </a:prstGeom>
              <a:effectLst/>
            </p:spPr>
          </p:pic>
          <p:pic>
            <p:nvPicPr>
              <p:cNvPr id="33" name="Grafika 32">
                <a:extLst>
                  <a:ext uri="{FF2B5EF4-FFF2-40B4-BE49-F238E27FC236}">
                    <a16:creationId xmlns:a16="http://schemas.microsoft.com/office/drawing/2014/main" id="{79AB286C-978C-9A48-9D2A-A78580356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56806" y="2724969"/>
                <a:ext cx="633641" cy="633641"/>
              </a:xfrm>
              <a:prstGeom prst="rect">
                <a:avLst/>
              </a:prstGeom>
              <a:effectLst/>
            </p:spPr>
          </p:pic>
          <p:pic>
            <p:nvPicPr>
              <p:cNvPr id="34" name="Grafika 33">
                <a:extLst>
                  <a:ext uri="{FF2B5EF4-FFF2-40B4-BE49-F238E27FC236}">
                    <a16:creationId xmlns:a16="http://schemas.microsoft.com/office/drawing/2014/main" id="{1CD28D4F-B83F-074A-AA5C-5FB96172D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40840" y="3580856"/>
                <a:ext cx="511619" cy="511619"/>
              </a:xfrm>
              <a:prstGeom prst="rect">
                <a:avLst/>
              </a:prstGeom>
              <a:effectLst/>
            </p:spPr>
          </p:pic>
          <p:pic>
            <p:nvPicPr>
              <p:cNvPr id="35" name="Grafika 34">
                <a:extLst>
                  <a:ext uri="{FF2B5EF4-FFF2-40B4-BE49-F238E27FC236}">
                    <a16:creationId xmlns:a16="http://schemas.microsoft.com/office/drawing/2014/main" id="{790A2D57-C130-1E4D-A1D7-EE54B1D47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309035" y="2227947"/>
                <a:ext cx="383844" cy="383844"/>
              </a:xfrm>
              <a:prstGeom prst="rect">
                <a:avLst/>
              </a:prstGeom>
              <a:effectLst/>
            </p:spPr>
          </p:pic>
          <p:pic>
            <p:nvPicPr>
              <p:cNvPr id="36" name="Grafika 35">
                <a:extLst>
                  <a:ext uri="{FF2B5EF4-FFF2-40B4-BE49-F238E27FC236}">
                    <a16:creationId xmlns:a16="http://schemas.microsoft.com/office/drawing/2014/main" id="{5539F263-F622-634B-BE5A-7193C8E72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478407" y="2803726"/>
                <a:ext cx="241434" cy="241434"/>
              </a:xfrm>
              <a:prstGeom prst="rect">
                <a:avLst/>
              </a:prstGeom>
              <a:effectLst/>
            </p:spPr>
          </p:pic>
          <p:pic>
            <p:nvPicPr>
              <p:cNvPr id="37" name="Grafika 36">
                <a:extLst>
                  <a:ext uri="{FF2B5EF4-FFF2-40B4-BE49-F238E27FC236}">
                    <a16:creationId xmlns:a16="http://schemas.microsoft.com/office/drawing/2014/main" id="{ECC1687D-E776-5A4E-A617-479F9A728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968777" y="2171683"/>
                <a:ext cx="321737" cy="321737"/>
              </a:xfrm>
              <a:prstGeom prst="rect">
                <a:avLst/>
              </a:prstGeom>
              <a:effectLst/>
            </p:spPr>
          </p:pic>
          <p:pic>
            <p:nvPicPr>
              <p:cNvPr id="38" name="Grafika 37">
                <a:extLst>
                  <a:ext uri="{FF2B5EF4-FFF2-40B4-BE49-F238E27FC236}">
                    <a16:creationId xmlns:a16="http://schemas.microsoft.com/office/drawing/2014/main" id="{20D83648-B3CE-D84D-80A2-7E506570F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780378" y="3967403"/>
                <a:ext cx="324464" cy="324464"/>
              </a:xfrm>
              <a:prstGeom prst="rect">
                <a:avLst/>
              </a:prstGeom>
              <a:effectLst/>
            </p:spPr>
          </p:pic>
          <p:pic>
            <p:nvPicPr>
              <p:cNvPr id="39" name="Grafika 38">
                <a:extLst>
                  <a:ext uri="{FF2B5EF4-FFF2-40B4-BE49-F238E27FC236}">
                    <a16:creationId xmlns:a16="http://schemas.microsoft.com/office/drawing/2014/main" id="{A7748D38-888C-0643-BFAC-50DB1B6AD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236046" y="4281071"/>
                <a:ext cx="216006" cy="216006"/>
              </a:xfrm>
              <a:prstGeom prst="rect">
                <a:avLst/>
              </a:prstGeom>
              <a:effectLst/>
            </p:spPr>
          </p:pic>
          <p:pic>
            <p:nvPicPr>
              <p:cNvPr id="40" name="Grafika 39">
                <a:extLst>
                  <a:ext uri="{FF2B5EF4-FFF2-40B4-BE49-F238E27FC236}">
                    <a16:creationId xmlns:a16="http://schemas.microsoft.com/office/drawing/2014/main" id="{F4B79E36-053D-354E-ABF2-35440E69E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899731" y="3341511"/>
                <a:ext cx="309143" cy="309143"/>
              </a:xfrm>
              <a:prstGeom prst="rect">
                <a:avLst/>
              </a:prstGeom>
              <a:effectLst/>
            </p:spPr>
          </p:pic>
          <p:pic>
            <p:nvPicPr>
              <p:cNvPr id="41" name="Grafika 40">
                <a:extLst>
                  <a:ext uri="{FF2B5EF4-FFF2-40B4-BE49-F238E27FC236}">
                    <a16:creationId xmlns:a16="http://schemas.microsoft.com/office/drawing/2014/main" id="{745EE655-D7A7-8F47-80FF-1C6B8EF8D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445569" y="3776661"/>
                <a:ext cx="463838" cy="46383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43" name="Symbol zastępczy zawartości 32">
            <a:extLst>
              <a:ext uri="{FF2B5EF4-FFF2-40B4-BE49-F238E27FC236}">
                <a16:creationId xmlns:a16="http://schemas.microsoft.com/office/drawing/2014/main" id="{0D3B4C8A-BB3D-9447-BFB5-1A074DD236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52213" y="2335163"/>
            <a:ext cx="3979139" cy="3979139"/>
          </a:xfrm>
          <a:prstGeom prst="rect">
            <a:avLst/>
          </a:prstGeom>
        </p:spPr>
      </p:pic>
      <p:sp>
        <p:nvSpPr>
          <p:cNvPr id="9" name="Łuk 8">
            <a:extLst>
              <a:ext uri="{FF2B5EF4-FFF2-40B4-BE49-F238E27FC236}">
                <a16:creationId xmlns:a16="http://schemas.microsoft.com/office/drawing/2014/main" id="{1CF8B473-7C92-7D47-AE5C-477FFFF3B229}"/>
              </a:ext>
            </a:extLst>
          </p:cNvPr>
          <p:cNvSpPr/>
          <p:nvPr/>
        </p:nvSpPr>
        <p:spPr>
          <a:xfrm rot="10637531">
            <a:off x="2408931" y="3182525"/>
            <a:ext cx="5898627" cy="1437104"/>
          </a:xfrm>
          <a:prstGeom prst="arc">
            <a:avLst>
              <a:gd name="adj1" fmla="val 1278517"/>
              <a:gd name="adj2" fmla="val 9827096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563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692F69B-6137-354D-A3DA-A4808235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Czy warto mieć światopogląd zgodny z prawdą?</a:t>
            </a:r>
          </a:p>
        </p:txBody>
      </p:sp>
    </p:spTree>
    <p:extLst>
      <p:ext uri="{BB962C8B-B14F-4D97-AF65-F5344CB8AC3E}">
        <p14:creationId xmlns:p14="http://schemas.microsoft.com/office/powerpoint/2010/main" val="88167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0AECC746-A632-414A-B06D-396104FC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481" y="1188320"/>
            <a:ext cx="10089023" cy="4351338"/>
          </a:xfrm>
        </p:spPr>
        <p:txBody>
          <a:bodyPr>
            <a:normAutofit/>
          </a:bodyPr>
          <a:lstStyle/>
          <a:p>
            <a:pPr algn="l"/>
            <a:r>
              <a:rPr lang="pl-PL" sz="4000" b="0" dirty="0"/>
              <a:t>Problemem nie jest deklaratywny wybór</a:t>
            </a:r>
            <a:br>
              <a:rPr lang="pl-PL" sz="4000" b="0" dirty="0"/>
            </a:br>
            <a:r>
              <a:rPr lang="pl-PL" sz="4000" b="0" dirty="0"/>
              <a:t>właściwego światopoglądu, </a:t>
            </a:r>
          </a:p>
          <a:p>
            <a:pPr algn="l"/>
            <a:br>
              <a:rPr lang="pl-PL" sz="4000" b="0" dirty="0"/>
            </a:br>
            <a:r>
              <a:rPr lang="pl-PL" sz="4000" b="0" dirty="0"/>
              <a:t>problemem jest </a:t>
            </a:r>
          </a:p>
          <a:p>
            <a:pPr algn="l"/>
            <a:r>
              <a:rPr lang="pl-PL" sz="4000" b="0" dirty="0"/>
              <a:t>		(#1) </a:t>
            </a:r>
            <a:r>
              <a:rPr lang="pl-PL" sz="4000" dirty="0"/>
              <a:t>spójność własnych poglądów</a:t>
            </a:r>
            <a:r>
              <a:rPr lang="pl-PL" sz="4000" b="0" dirty="0"/>
              <a:t>, </a:t>
            </a:r>
            <a:br>
              <a:rPr lang="pl-PL" sz="4000" b="0" dirty="0"/>
            </a:br>
            <a:r>
              <a:rPr lang="pl-PL" sz="4000" b="0" dirty="0"/>
              <a:t>a jeszcze większym problemem jest</a:t>
            </a:r>
          </a:p>
          <a:p>
            <a:pPr algn="l"/>
            <a:r>
              <a:rPr lang="pl-PL" sz="4000" b="0" dirty="0"/>
              <a:t>		(#2) </a:t>
            </a:r>
            <a:r>
              <a:rPr lang="pl-PL" sz="4000" dirty="0"/>
              <a:t>spójność poglądów i życia</a:t>
            </a:r>
            <a:r>
              <a:rPr lang="pl-PL" sz="40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0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Część #2 – O Bogu (teologia)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pl-PL" dirty="0"/>
              <a:t>Cykl czterech wykładów w trakcje S.D.P.</a:t>
            </a:r>
            <a:br>
              <a:rPr lang="pl-PL" dirty="0"/>
            </a:br>
            <a:r>
              <a:rPr lang="pl-PL" dirty="0"/>
              <a:t>Gliwice, 30 listopada ’2020</a:t>
            </a:r>
          </a:p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F63EC8-DAC4-ED4E-95C8-1A384A546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839" y="166255"/>
            <a:ext cx="4211782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3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C04FE-F7BE-E74F-89F5-81750397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wykładu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0005C4-6DDF-8641-91B0-E0C93EB1A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l-PL" dirty="0"/>
              <a:t>Stworzyciel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Święty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Objawiający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Dobry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Prawy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Miłujący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Zbawiający</a:t>
            </a:r>
          </a:p>
        </p:txBody>
      </p:sp>
    </p:spTree>
    <p:extLst>
      <p:ext uri="{BB962C8B-B14F-4D97-AF65-F5344CB8AC3E}">
        <p14:creationId xmlns:p14="http://schemas.microsoft.com/office/powerpoint/2010/main" val="388408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93ED0-4EF8-D64D-8A5A-F7F4EA1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Światopogląd ucznia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D9350-40C5-4143-833B-16CFE56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 słowach (filozofia)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O Bogu (teologia)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człowieku (antropologia)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grupach (socjologia)</a:t>
            </a:r>
          </a:p>
        </p:txBody>
      </p:sp>
    </p:spTree>
    <p:extLst>
      <p:ext uri="{BB962C8B-B14F-4D97-AF65-F5344CB8AC3E}">
        <p14:creationId xmlns:p14="http://schemas.microsoft.com/office/powerpoint/2010/main" val="199260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720C9-88D9-6844-98AE-7E7ED72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#1. Stworzyciel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8BEE10-71D7-A847-9101-8086A340C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83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3" name="PoleTekstowe 12"/>
          <p:cNvSpPr txBox="1"/>
          <p:nvPr/>
        </p:nvSpPr>
        <p:spPr>
          <a:xfrm>
            <a:off x="182881" y="242561"/>
            <a:ext cx="7315201" cy="204247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br>
              <a:rPr lang="pl-PL" sz="2800" i="1" dirty="0"/>
            </a:br>
            <a:r>
              <a:rPr lang="pl-PL" sz="2800" i="1" dirty="0"/>
              <a:t>     Bóg </a:t>
            </a:r>
            <a:r>
              <a:rPr lang="mr-IN" sz="2800" i="1" dirty="0"/>
              <a:t>–</a:t>
            </a:r>
            <a:r>
              <a:rPr lang="pl-PL" sz="2800" i="1" dirty="0"/>
              <a:t> Jest Który Jest</a:t>
            </a:r>
          </a:p>
          <a:p>
            <a:r>
              <a:rPr lang="pl-PL" sz="7200" b="1" i="1" dirty="0"/>
              <a:t>	</a:t>
            </a:r>
            <a:r>
              <a:rPr lang="he-IL" sz="7200" b="1" i="1" dirty="0"/>
              <a:t>‏יהוה</a:t>
            </a:r>
            <a:endParaRPr lang="pl-PL" sz="7200" b="1" i="1" dirty="0"/>
          </a:p>
        </p:txBody>
      </p:sp>
    </p:spTree>
    <p:extLst>
      <p:ext uri="{BB962C8B-B14F-4D97-AF65-F5344CB8AC3E}">
        <p14:creationId xmlns:p14="http://schemas.microsoft.com/office/powerpoint/2010/main" val="3023006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729873-68BD-6841-BC0E-678CA68AB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67"/>
            <a:ext cx="10515600" cy="3945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/>
              <a:t>Na początku </a:t>
            </a:r>
          </a:p>
          <a:p>
            <a:pPr marL="0" indent="0">
              <a:buNone/>
            </a:pPr>
            <a:r>
              <a:rPr lang="pl-PL" sz="5400" b="1" dirty="0"/>
              <a:t>		Bóg stworzył </a:t>
            </a:r>
          </a:p>
          <a:p>
            <a:pPr marL="0" indent="0">
              <a:buNone/>
            </a:pPr>
            <a:r>
              <a:rPr lang="pl-PL" sz="5400" b="1" dirty="0"/>
              <a:t>				niebo i ziemię.</a:t>
            </a:r>
          </a:p>
          <a:p>
            <a:pPr marL="0" indent="0" algn="r">
              <a:buNone/>
            </a:pPr>
            <a:r>
              <a:rPr lang="pl-PL" sz="1800" dirty="0"/>
              <a:t>Księga Rodzaju, rozdział 1, wers 2</a:t>
            </a:r>
          </a:p>
        </p:txBody>
      </p:sp>
    </p:spTree>
    <p:extLst>
      <p:ext uri="{BB962C8B-B14F-4D97-AF65-F5344CB8AC3E}">
        <p14:creationId xmlns:p14="http://schemas.microsoft.com/office/powerpoint/2010/main" val="329781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(Który Jest) stworzył </a:t>
            </a:r>
            <a:r>
              <a:rPr lang="mr-IN" sz="2800" i="1" dirty="0"/>
              <a:t>…</a:t>
            </a:r>
            <a:br>
              <a:rPr lang="pl-PL" sz="2800" i="1" dirty="0"/>
            </a:b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350789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(przestrzenie)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(Który Jest) stworzył</a:t>
            </a:r>
            <a:br>
              <a:rPr lang="pl-PL" sz="2800" i="1" dirty="0"/>
            </a:br>
            <a:r>
              <a:rPr lang="pl-PL" sz="2800" i="1" dirty="0"/>
              <a:t>           niebo (przestrzenie) </a:t>
            </a:r>
            <a:r>
              <a:rPr lang="mr-IN" sz="2800" i="1" dirty="0"/>
              <a:t>…</a:t>
            </a:r>
            <a:endParaRPr lang="pl-PL" sz="2800" i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D5A842-9AAB-664C-98A6-D491FEAF5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2661"/>
          <a:stretch/>
        </p:blipFill>
        <p:spPr>
          <a:xfrm>
            <a:off x="4663269" y="3207749"/>
            <a:ext cx="3200400" cy="16893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F16A53-BBAB-784E-B928-489675CE6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509"/>
          <a:stretch/>
        </p:blipFill>
        <p:spPr>
          <a:xfrm>
            <a:off x="632764" y="3702496"/>
            <a:ext cx="5011242" cy="26537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8FD0EBE-BABB-8442-926B-7287F7030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48" y="3448732"/>
            <a:ext cx="3643655" cy="34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(przestrzenie)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(Który Jest) stworzył</a:t>
            </a:r>
            <a:br>
              <a:rPr lang="pl-PL" sz="2800" i="1" dirty="0"/>
            </a:br>
            <a:r>
              <a:rPr lang="pl-PL" sz="2800" i="1" dirty="0"/>
              <a:t>           niebo (przestrzenie) </a:t>
            </a:r>
            <a:r>
              <a:rPr lang="mr-IN" sz="2800" i="1" dirty="0"/>
              <a:t>…</a:t>
            </a:r>
            <a:endParaRPr lang="pl-PL" sz="2800" i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AF16A53-BBAB-784E-B928-489675CE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509"/>
          <a:stretch/>
        </p:blipFill>
        <p:spPr>
          <a:xfrm>
            <a:off x="6977531" y="3294030"/>
            <a:ext cx="2347334" cy="124307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C161779B-0001-D04F-B307-767761480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995" y="1753835"/>
            <a:ext cx="874486" cy="874486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9E99D170-3D7A-1C4A-A6A4-83BE95E45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4415" y="5164852"/>
            <a:ext cx="786126" cy="786126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BAD321FC-FF4B-B943-AD5B-B47D4EDAB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7040" y="1884902"/>
            <a:ext cx="1177349" cy="1177349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21355ED3-4BBE-604F-9782-A38551731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160" y="2158955"/>
            <a:ext cx="874486" cy="874486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6382F65B-D636-A84A-B3EA-A5DAFDA54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8015" y="4633084"/>
            <a:ext cx="874486" cy="874486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F8646AF7-0022-154F-9229-E9A755463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5186" y="5243608"/>
            <a:ext cx="479358" cy="479358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FCDA2CAA-B2C3-9446-A73C-585187BBF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9725" y="5586089"/>
            <a:ext cx="479358" cy="479358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190577CC-3F53-C243-95FC-A80A588FB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268955">
            <a:off x="8536101" y="6198835"/>
            <a:ext cx="430923" cy="430923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216C8692-E7D7-3C45-A9FF-8CE130C7F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268955">
            <a:off x="7610007" y="6032495"/>
            <a:ext cx="430923" cy="430923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939253A7-5449-9246-AF1C-71432F2E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8286" y="3156716"/>
            <a:ext cx="700251" cy="7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(przestrzenie)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38" name="PoleTekstowe 37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stworzył</a:t>
            </a:r>
            <a:br>
              <a:rPr lang="pl-PL" sz="2800" i="1" dirty="0"/>
            </a:br>
            <a:r>
              <a:rPr lang="pl-PL" sz="2800" i="1" dirty="0"/>
              <a:t>           niebo (przestrzenie) i ziemię (materię)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ADD80C5-D9DC-A043-8FE3-9C6DC867F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5186" y="5243608"/>
            <a:ext cx="479358" cy="479358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7F371D10-7B17-104F-BFAF-DB3F88FB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9725" y="5586089"/>
            <a:ext cx="479358" cy="47935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A7D01079-C10C-2248-82E4-E0C82410F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268955">
            <a:off x="8536101" y="6198835"/>
            <a:ext cx="430923" cy="430923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0F799634-3FCD-AF4C-9B53-3180CB95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268955">
            <a:off x="7610007" y="6032495"/>
            <a:ext cx="430923" cy="4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35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(przestrzenie)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38" name="PoleTekstowe 37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br>
              <a:rPr lang="pl-PL" sz="2800" i="1" dirty="0"/>
            </a:br>
            <a:r>
              <a:rPr lang="pl-PL" sz="2800" i="1" dirty="0"/>
              <a:t>     Bóg stworzył</a:t>
            </a:r>
            <a:br>
              <a:rPr lang="pl-PL" sz="2800" i="1" dirty="0"/>
            </a:br>
            <a:endParaRPr lang="pl-PL" sz="2800" i="1" dirty="0"/>
          </a:p>
        </p:txBody>
      </p:sp>
      <p:sp>
        <p:nvSpPr>
          <p:cNvPr id="11" name="Łuk 10">
            <a:extLst>
              <a:ext uri="{FF2B5EF4-FFF2-40B4-BE49-F238E27FC236}">
                <a16:creationId xmlns:a16="http://schemas.microsoft.com/office/drawing/2014/main" id="{938AD258-B0BE-4C43-9B70-0D6E6CB4B115}"/>
              </a:ext>
            </a:extLst>
          </p:cNvPr>
          <p:cNvSpPr/>
          <p:nvPr/>
        </p:nvSpPr>
        <p:spPr>
          <a:xfrm rot="9419883" flipV="1">
            <a:off x="4776153" y="1700899"/>
            <a:ext cx="4807441" cy="1869050"/>
          </a:xfrm>
          <a:prstGeom prst="arc">
            <a:avLst>
              <a:gd name="adj1" fmla="val 13486655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B9FB6ADA-A582-F24E-B94E-D6C6136C6BC6}"/>
              </a:ext>
            </a:extLst>
          </p:cNvPr>
          <p:cNvSpPr/>
          <p:nvPr/>
        </p:nvSpPr>
        <p:spPr>
          <a:xfrm rot="10118519" flipV="1">
            <a:off x="3973825" y="1416377"/>
            <a:ext cx="3955186" cy="2104478"/>
          </a:xfrm>
          <a:prstGeom prst="arc">
            <a:avLst>
              <a:gd name="adj1" fmla="val 13486655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1177838-26B4-924E-89F1-C1155E27EDC1}"/>
              </a:ext>
            </a:extLst>
          </p:cNvPr>
          <p:cNvSpPr txBox="1"/>
          <p:nvPr/>
        </p:nvSpPr>
        <p:spPr>
          <a:xfrm rot="20125476">
            <a:off x="5644145" y="2176783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3373565-C91E-6D49-9991-A973AE6ECCDA}"/>
              </a:ext>
            </a:extLst>
          </p:cNvPr>
          <p:cNvSpPr txBox="1"/>
          <p:nvPr/>
        </p:nvSpPr>
        <p:spPr>
          <a:xfrm rot="20125476">
            <a:off x="4910055" y="149816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5" name="PoleTekstowe 43">
            <a:extLst>
              <a:ext uri="{FF2B5EF4-FFF2-40B4-BE49-F238E27FC236}">
                <a16:creationId xmlns:a16="http://schemas.microsoft.com/office/drawing/2014/main" id="{0AD317E9-2D48-7B40-B404-EA69611F5AC9}"/>
              </a:ext>
            </a:extLst>
          </p:cNvPr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9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0B868-5C52-144E-846A-138ABF2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Dogmaty o Stwórcy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A5B61-F573-E749-98D0-86C2A1CD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607821"/>
          </a:xfrm>
        </p:spPr>
        <p:txBody>
          <a:bodyPr>
            <a:normAutofit/>
          </a:bodyPr>
          <a:lstStyle/>
          <a:p>
            <a:r>
              <a:rPr lang="pl-PL" sz="4000" dirty="0"/>
              <a:t>#1. Stworzenie wymaga Stwórcy.</a:t>
            </a:r>
          </a:p>
          <a:p>
            <a:endParaRPr lang="pl-PL" sz="4000" dirty="0"/>
          </a:p>
          <a:p>
            <a:r>
              <a:rPr lang="pl-PL" sz="4000" dirty="0"/>
              <a:t>#2. Stwórca nie wymaga stworzenia.</a:t>
            </a:r>
          </a:p>
        </p:txBody>
      </p:sp>
    </p:spTree>
    <p:extLst>
      <p:ext uri="{BB962C8B-B14F-4D97-AF65-F5344CB8AC3E}">
        <p14:creationId xmlns:p14="http://schemas.microsoft.com/office/powerpoint/2010/main" val="2221049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659A1AE-1873-B147-86D7-919DE7FD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Błędy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88B87C2-952C-E84F-A73C-BC4570A52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Typowe błędu: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Forma dzierżawcza w odniesieniu do Boga:</a:t>
            </a:r>
          </a:p>
          <a:p>
            <a:pPr marL="1143000" lvl="1" indent="-457200"/>
            <a:r>
              <a:rPr lang="pl-PL" dirty="0"/>
              <a:t>Pytanie: </a:t>
            </a:r>
            <a:r>
              <a:rPr lang="pl-PL" i="1" dirty="0"/>
              <a:t>To jest Twój Bóg. Mój jest inny.</a:t>
            </a:r>
          </a:p>
          <a:p>
            <a:pPr marL="1143000" lvl="1" indent="-457200"/>
            <a:r>
              <a:rPr lang="pl-PL" dirty="0"/>
              <a:t>Odpowiedź: </a:t>
            </a:r>
            <a:r>
              <a:rPr lang="pl-PL" i="1" dirty="0"/>
              <a:t>Nie – moje to mogą być buty a jeżeli inaczej opisujemy Boga (Stwórcę) to co najmniej jeden z nas się myli.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Potrzeba Boga</a:t>
            </a:r>
          </a:p>
          <a:p>
            <a:pPr marL="1143000" lvl="1" indent="-457200"/>
            <a:r>
              <a:rPr lang="pl-PL" dirty="0"/>
              <a:t>Pytanie: </a:t>
            </a:r>
            <a:r>
              <a:rPr lang="pl-PL" b="1" dirty="0"/>
              <a:t>A po co ci jest Bóg?</a:t>
            </a:r>
          </a:p>
          <a:p>
            <a:pPr marL="1143000" lvl="1" indent="-457200"/>
            <a:r>
              <a:rPr lang="pl-PL" dirty="0"/>
              <a:t>Odpowiedź: </a:t>
            </a:r>
            <a:r>
              <a:rPr lang="pl-PL" i="1" dirty="0"/>
              <a:t>W kategoriach potrzeb mogę rozmawiać o odkurzaczu, ale nie o Bogu (Stwórcy). Stwórca jest.</a:t>
            </a:r>
          </a:p>
        </p:txBody>
      </p:sp>
    </p:spTree>
    <p:extLst>
      <p:ext uri="{BB962C8B-B14F-4D97-AF65-F5344CB8AC3E}">
        <p14:creationId xmlns:p14="http://schemas.microsoft.com/office/powerpoint/2010/main" val="29607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7F86E-3780-7D49-B781-23357B3F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597EFEA-DAFF-1447-A6E3-797F5EB09E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70713">
            <a:off x="381825" y="1477776"/>
            <a:ext cx="2612296" cy="3462430"/>
          </a:xfrm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F2C58FF8-B96E-384A-828D-BF5B7762713D}"/>
              </a:ext>
            </a:extLst>
          </p:cNvPr>
          <p:cNvSpPr/>
          <p:nvPr/>
        </p:nvSpPr>
        <p:spPr>
          <a:xfrm>
            <a:off x="5223938" y="2446109"/>
            <a:ext cx="3132400" cy="3132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5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  <a:endParaRPr lang="pl-PL" sz="115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244F6880-764B-C24F-AEB3-BD8CB72F7D3E}"/>
              </a:ext>
            </a:extLst>
          </p:cNvPr>
          <p:cNvSpPr/>
          <p:nvPr/>
        </p:nvSpPr>
        <p:spPr>
          <a:xfrm rot="10118519" flipV="1">
            <a:off x="6331360" y="3077784"/>
            <a:ext cx="5209491" cy="1869050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BD940F1E-AAAE-C748-9D2A-15FA7913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6338" y="577807"/>
            <a:ext cx="1713982" cy="171398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FF4EE1D7-C600-3C47-A666-84451633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1619" y="1827689"/>
            <a:ext cx="2067835" cy="20678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67C8732-AA57-C24E-A4C3-0C599178B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5487">
            <a:off x="1358182" y="1767432"/>
            <a:ext cx="3233047" cy="296932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8F34FBAD-E54A-754F-8978-394C083A2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6256" y="4266957"/>
            <a:ext cx="2349102" cy="2349102"/>
          </a:xfrm>
          <a:prstGeom prst="rect">
            <a:avLst/>
          </a:prstGeom>
        </p:spPr>
      </p:pic>
      <p:sp>
        <p:nvSpPr>
          <p:cNvPr id="16" name="Łuk 15">
            <a:extLst>
              <a:ext uri="{FF2B5EF4-FFF2-40B4-BE49-F238E27FC236}">
                <a16:creationId xmlns:a16="http://schemas.microsoft.com/office/drawing/2014/main" id="{97F431BA-B920-F94D-83FD-6C67CA308661}"/>
              </a:ext>
            </a:extLst>
          </p:cNvPr>
          <p:cNvSpPr/>
          <p:nvPr/>
        </p:nvSpPr>
        <p:spPr>
          <a:xfrm rot="10637531">
            <a:off x="2875101" y="4031241"/>
            <a:ext cx="4697673" cy="1437104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399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11" name="Łuk 10">
            <a:extLst>
              <a:ext uri="{FF2B5EF4-FFF2-40B4-BE49-F238E27FC236}">
                <a16:creationId xmlns:a16="http://schemas.microsoft.com/office/drawing/2014/main" id="{938AD258-B0BE-4C43-9B70-0D6E6CB4B115}"/>
              </a:ext>
            </a:extLst>
          </p:cNvPr>
          <p:cNvSpPr/>
          <p:nvPr/>
        </p:nvSpPr>
        <p:spPr>
          <a:xfrm rot="9419883" flipV="1">
            <a:off x="4776153" y="1700899"/>
            <a:ext cx="4807441" cy="1869050"/>
          </a:xfrm>
          <a:prstGeom prst="arc">
            <a:avLst>
              <a:gd name="adj1" fmla="val 13486655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B9FB6ADA-A582-F24E-B94E-D6C6136C6BC6}"/>
              </a:ext>
            </a:extLst>
          </p:cNvPr>
          <p:cNvSpPr/>
          <p:nvPr/>
        </p:nvSpPr>
        <p:spPr>
          <a:xfrm rot="10118519" flipV="1">
            <a:off x="3973825" y="1416377"/>
            <a:ext cx="3955186" cy="2104478"/>
          </a:xfrm>
          <a:prstGeom prst="arc">
            <a:avLst>
              <a:gd name="adj1" fmla="val 13486655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1177838-26B4-924E-89F1-C1155E27EDC1}"/>
              </a:ext>
            </a:extLst>
          </p:cNvPr>
          <p:cNvSpPr txBox="1"/>
          <p:nvPr/>
        </p:nvSpPr>
        <p:spPr>
          <a:xfrm rot="20125476">
            <a:off x="5644145" y="2176783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3373565-C91E-6D49-9991-A973AE6ECCDA}"/>
              </a:ext>
            </a:extLst>
          </p:cNvPr>
          <p:cNvSpPr txBox="1"/>
          <p:nvPr/>
        </p:nvSpPr>
        <p:spPr>
          <a:xfrm rot="20125476">
            <a:off x="4910055" y="149816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5" name="PoleTekstowe 43">
            <a:extLst>
              <a:ext uri="{FF2B5EF4-FFF2-40B4-BE49-F238E27FC236}">
                <a16:creationId xmlns:a16="http://schemas.microsoft.com/office/drawing/2014/main" id="{0AD317E9-2D48-7B40-B404-EA69611F5AC9}"/>
              </a:ext>
            </a:extLst>
          </p:cNvPr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(materia)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F3030FF2-1660-6047-A65F-628DFA5A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2695" y="4288611"/>
            <a:ext cx="894736" cy="894736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E2FFE013-AB23-6243-BF65-57ECA62AE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0386" y="2285630"/>
            <a:ext cx="1298732" cy="129873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4959DC0C-239F-8C4D-8465-3F031296E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194" y="3406448"/>
            <a:ext cx="704108" cy="704108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17878BC9-C032-6C40-8885-F852AB0BE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3668" y="4451361"/>
            <a:ext cx="1030771" cy="1030771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17ABD5D5-EAFE-6741-B423-34452E71E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0584" y="5200512"/>
            <a:ext cx="1042330" cy="1042330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1EDD7BD7-92E2-B04F-89F6-4B78E2E75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0859" y="2126185"/>
            <a:ext cx="624416" cy="624416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3DA02C7-5520-ED45-8C53-82ADBB6E57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13654" y="3094320"/>
            <a:ext cx="392752" cy="392752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46D2A6BC-EDD0-994B-A75F-8326EE3B58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11713" y="3646483"/>
            <a:ext cx="677471" cy="677471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CC161D88-EF64-4149-A443-48DD7F1A50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34947" y="5529810"/>
            <a:ext cx="527820" cy="527820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187D212D-E645-624E-AF8A-3296FFADD2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287348" y="6018234"/>
            <a:ext cx="351387" cy="351387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4B90BF4F-6AF5-1441-B922-52E5F07F5A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20796" y="4555210"/>
            <a:ext cx="502896" cy="502896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DE815F96-A074-CF43-9447-5EABC92965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56468" y="5232798"/>
            <a:ext cx="754545" cy="754545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73E1CDE8-C00D-6C44-B922-3DEAAA1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 stworzenia</a:t>
            </a:r>
          </a:p>
        </p:txBody>
      </p:sp>
      <p:sp>
        <p:nvSpPr>
          <p:cNvPr id="28" name="Łuk 27">
            <a:extLst>
              <a:ext uri="{FF2B5EF4-FFF2-40B4-BE49-F238E27FC236}">
                <a16:creationId xmlns:a16="http://schemas.microsoft.com/office/drawing/2014/main" id="{8F2ECC2D-AB34-2942-9B88-CA7EBF41B5A0}"/>
              </a:ext>
            </a:extLst>
          </p:cNvPr>
          <p:cNvSpPr/>
          <p:nvPr/>
        </p:nvSpPr>
        <p:spPr>
          <a:xfrm rot="7307039" flipV="1">
            <a:off x="5452081" y="1946499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F90AA6F-5176-E14D-A8FE-AAF979D4CC70}"/>
              </a:ext>
            </a:extLst>
          </p:cNvPr>
          <p:cNvSpPr txBox="1"/>
          <p:nvPr/>
        </p:nvSpPr>
        <p:spPr>
          <a:xfrm rot="17708654">
            <a:off x="6781434" y="214224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</p:spTree>
    <p:extLst>
      <p:ext uri="{BB962C8B-B14F-4D97-AF65-F5344CB8AC3E}">
        <p14:creationId xmlns:p14="http://schemas.microsoft.com/office/powerpoint/2010/main" val="382183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2" grpId="0" animBg="1"/>
      <p:bldP spid="46" grpId="0"/>
      <p:bldP spid="11" grpId="0" animBg="1"/>
      <p:bldP spid="12" grpId="0" animBg="1"/>
      <p:bldP spid="2" grpId="0"/>
      <p:bldP spid="14" grpId="0"/>
      <p:bldP spid="15" grpId="0"/>
      <p:bldP spid="28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8215AD-8D2E-F643-A6B1-3C065951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 stworzenia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AC60D-D47D-0342-9863-0B744D25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5800" cy="4351338"/>
          </a:xfrm>
        </p:spPr>
        <p:txBody>
          <a:bodyPr/>
          <a:lstStyle/>
          <a:p>
            <a:r>
              <a:rPr lang="pl-PL" dirty="0"/>
              <a:t>Bóg stworzył: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Czas (bo określił początek),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Niebo – przestrzenie na różne rzeczy,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Ziemię – miejsce przeznaczone dla człowieka aby zasiedlił i zarządzał,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Człowieka – na podobieństwo siebie.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4122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0B868-5C52-144E-846A-138ABF2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Dogmaty o Stwórcy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A5B61-F573-E749-98D0-86C2A1CD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4"/>
            <a:ext cx="10515600" cy="2011250"/>
          </a:xfrm>
        </p:spPr>
        <p:txBody>
          <a:bodyPr/>
          <a:lstStyle/>
          <a:p>
            <a:r>
              <a:rPr lang="pl-PL" dirty="0"/>
              <a:t>#1. Stworzenie wymaga Stwórcy.</a:t>
            </a:r>
          </a:p>
          <a:p>
            <a:r>
              <a:rPr lang="pl-PL" dirty="0"/>
              <a:t>#2. Stwórca nie wymaga stworzenia.</a:t>
            </a:r>
          </a:p>
          <a:p>
            <a:r>
              <a:rPr lang="pl-PL" dirty="0"/>
              <a:t>#3. Bóg jest niezmienny.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0FFCB82-6D69-D34F-A2B5-AE89C0C7C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677332"/>
            <a:ext cx="10515600" cy="289763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Niezmienność Boga:</a:t>
            </a:r>
          </a:p>
          <a:p>
            <a:r>
              <a:rPr lang="pl-PL" dirty="0"/>
              <a:t>Ml 3:6 – „Gdyż ja, PAN, nie zmieniam się”</a:t>
            </a:r>
          </a:p>
          <a:p>
            <a:r>
              <a:rPr lang="pl-PL" dirty="0" err="1"/>
              <a:t>Ps</a:t>
            </a:r>
            <a:r>
              <a:rPr lang="pl-PL" dirty="0"/>
              <a:t> 102:28 - Ty zaś [ Panie ] jesteś zawsze ten sam i lata Twoje nie mają końca.</a:t>
            </a:r>
          </a:p>
          <a:p>
            <a:r>
              <a:rPr lang="pl-PL" dirty="0"/>
              <a:t>2Tm 2:13 - Jeśli my jesteśmy niewierni, On [Bóg ] pozostaje wierny, gdyż zaprzeć się samego siebie nie może.</a:t>
            </a:r>
          </a:p>
          <a:p>
            <a:r>
              <a:rPr lang="pl-PL" dirty="0" err="1"/>
              <a:t>Jk</a:t>
            </a:r>
            <a:r>
              <a:rPr lang="pl-PL" dirty="0"/>
              <a:t> 1:17 - u Ojca światłości nie ma przemiany ani cienia zmienności.</a:t>
            </a:r>
          </a:p>
          <a:p>
            <a:r>
              <a:rPr lang="pl-PL" dirty="0" err="1"/>
              <a:t>Hbr</a:t>
            </a:r>
            <a:r>
              <a:rPr lang="pl-PL" dirty="0"/>
              <a:t> 6:17-18 - Bóg, chcąc tym bardziej okazać (…) niezmienność swojej woli, poręczył ją przysięgą,  abyśmy (…) mogli chwycić się leżącej przed nami nadziei.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3634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0B868-5C52-144E-846A-138ABF2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Dobro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A5B61-F573-E749-98D0-86C2A1CD3A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#4. Pojęcie dobra odnosi się do Stwórcy.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DC685B8-3D4E-0349-AD99-A37BC16DA8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Definicja: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b="1" dirty="0"/>
              <a:t>Dobro</a:t>
            </a:r>
            <a:r>
              <a:rPr lang="pl-PL" dirty="0"/>
              <a:t> to stan rzeczy, zgodny z zamysłem Boga.</a:t>
            </a:r>
          </a:p>
          <a:p>
            <a:pPr marL="0" indent="0">
              <a:buNone/>
            </a:pPr>
            <a:r>
              <a:rPr lang="pl-PL" dirty="0"/>
              <a:t>… będzie o tym dalej!</a:t>
            </a:r>
          </a:p>
        </p:txBody>
      </p:sp>
    </p:spTree>
    <p:extLst>
      <p:ext uri="{BB962C8B-B14F-4D97-AF65-F5344CB8AC3E}">
        <p14:creationId xmlns:p14="http://schemas.microsoft.com/office/powerpoint/2010/main" val="681593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0B868-5C52-144E-846A-138ABF2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Władca i prawodawca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A5B61-F573-E749-98D0-86C2A1CD3A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#5. Stwórca ma wszelkie prawa wobec stworzenia.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3D9F3C-2C5E-DE4F-8EA5-D2816A59CF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9370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264F2C0-01CA-8049-827F-D4358DD3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Ćwiczenie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1DCAF87-F402-C946-9525-EA57287DA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Czy Bóg może stworzyć kamień tak ciężki, że nie potrafi go podnieść?</a:t>
            </a:r>
          </a:p>
          <a:p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C3E680D-59ED-E840-AF9C-0CF691741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1287" y="2441155"/>
            <a:ext cx="2236424" cy="22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8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720C9-88D9-6844-98AE-7E7ED726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#2. Święty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8B0FD62-C3A4-1849-BB82-252FF4C68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046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7A7341-03E7-8643-9865-FB0F7F63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DFB4E-6815-AD46-BAC2-E52F072232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Objawienie – to przesłanie lub wydarzenia, poprzez które Bóg, daje się poznać jednostkom lub grupom ludzi.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379911-CCE3-254B-9AFA-B06F0BCFD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Pojęcie funkcjonuje tylko w światopoglądzie teistycznym.</a:t>
            </a:r>
          </a:p>
        </p:txBody>
      </p:sp>
    </p:spTree>
    <p:extLst>
      <p:ext uri="{BB962C8B-B14F-4D97-AF65-F5344CB8AC3E}">
        <p14:creationId xmlns:p14="http://schemas.microsoft.com/office/powerpoint/2010/main" val="193009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984AE9-CEDC-0743-BDC3-9015230F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Rzeczywistość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07A94F-10C6-2146-8A48-E229A82726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b="1" dirty="0"/>
              <a:t>Rzeczywistość</a:t>
            </a:r>
            <a:r>
              <a:rPr lang="pl-PL" dirty="0"/>
              <a:t> to wszystko co istnieje.</a:t>
            </a:r>
          </a:p>
          <a:p>
            <a:endParaRPr lang="pl-PL" dirty="0"/>
          </a:p>
          <a:p>
            <a:r>
              <a:rPr lang="pl-PL" dirty="0"/>
              <a:t>2. </a:t>
            </a:r>
            <a:r>
              <a:rPr lang="pl-PL" b="1" dirty="0"/>
              <a:t>Rzeczywistość</a:t>
            </a:r>
            <a:r>
              <a:rPr lang="pl-PL" dirty="0"/>
              <a:t> to wszystko, wszędzie i zawsze.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718013-FCBB-E74B-A7C4-F6B6A48535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043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">
            <a:extLst>
              <a:ext uri="{FF2B5EF4-FFF2-40B4-BE49-F238E27FC236}">
                <a16:creationId xmlns:a16="http://schemas.microsoft.com/office/drawing/2014/main" id="{E5FE2378-9F9E-2340-80F4-48F38FEF7ADC}"/>
              </a:ext>
            </a:extLst>
          </p:cNvPr>
          <p:cNvSpPr/>
          <p:nvPr/>
        </p:nvSpPr>
        <p:spPr>
          <a:xfrm>
            <a:off x="71563" y="365125"/>
            <a:ext cx="9789129" cy="6433240"/>
          </a:xfrm>
          <a:prstGeom prst="roundRect">
            <a:avLst>
              <a:gd name="adj" fmla="val 6530"/>
            </a:avLst>
          </a:prstGeom>
          <a:solidFill>
            <a:srgbClr val="CCFFFF"/>
          </a:solidFill>
          <a:ln w="9525" cap="flat">
            <a:solidFill>
              <a:srgbClr val="0033CC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1200" b="1">
                <a:solidFill>
                  <a:srgbClr val="0033CC"/>
                </a:solidFill>
              </a:defRPr>
            </a:pPr>
            <a:endParaRPr sz="1200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5" y="2880360"/>
            <a:ext cx="6937534" cy="3801374"/>
            <a:chOff x="214685" y="1645920"/>
            <a:chExt cx="9190396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</p:grpSp>
      <p:sp>
        <p:nvSpPr>
          <p:cNvPr id="32" name="Rzeczywistość">
            <a:extLst>
              <a:ext uri="{FF2B5EF4-FFF2-40B4-BE49-F238E27FC236}">
                <a16:creationId xmlns:a16="http://schemas.microsoft.com/office/drawing/2014/main" id="{44EBFFC6-8389-F743-BC5A-D0AA4A92D6D4}"/>
              </a:ext>
            </a:extLst>
          </p:cNvPr>
          <p:cNvSpPr txBox="1"/>
          <p:nvPr/>
        </p:nvSpPr>
        <p:spPr>
          <a:xfrm>
            <a:off x="261673" y="510575"/>
            <a:ext cx="35972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3200" b="1">
                <a:solidFill>
                  <a:srgbClr val="0033CC"/>
                </a:solidFill>
              </a:defRPr>
            </a:pPr>
            <a:r>
              <a:rPr sz="2800" dirty="0" err="1"/>
              <a:t>Rzeczywistość</a:t>
            </a:r>
            <a:endParaRPr sz="2000" dirty="0"/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EAEEA22A-4B8C-D247-8989-AABC094822D3}"/>
              </a:ext>
            </a:extLst>
          </p:cNvPr>
          <p:cNvSpPr/>
          <p:nvPr/>
        </p:nvSpPr>
        <p:spPr>
          <a:xfrm rot="9419883" flipV="1">
            <a:off x="4730433" y="2066659"/>
            <a:ext cx="4807441" cy="1869050"/>
          </a:xfrm>
          <a:prstGeom prst="arc">
            <a:avLst>
              <a:gd name="adj1" fmla="val 13486655"/>
              <a:gd name="adj2" fmla="val 21520795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>
            <a:extLst>
              <a:ext uri="{FF2B5EF4-FFF2-40B4-BE49-F238E27FC236}">
                <a16:creationId xmlns:a16="http://schemas.microsoft.com/office/drawing/2014/main" id="{7FFCFDC1-75D3-5B42-B2F6-8723042F520D}"/>
              </a:ext>
            </a:extLst>
          </p:cNvPr>
          <p:cNvSpPr/>
          <p:nvPr/>
        </p:nvSpPr>
        <p:spPr>
          <a:xfrm rot="8729127" flipV="1">
            <a:off x="3973825" y="1416377"/>
            <a:ext cx="3955186" cy="2104478"/>
          </a:xfrm>
          <a:prstGeom prst="arc">
            <a:avLst>
              <a:gd name="adj1" fmla="val 13486655"/>
              <a:gd name="adj2" fmla="val 21102539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4BA16AA-47D5-CB44-8FC5-B2DCE38BC74E}"/>
              </a:ext>
            </a:extLst>
          </p:cNvPr>
          <p:cNvSpPr txBox="1"/>
          <p:nvPr/>
        </p:nvSpPr>
        <p:spPr>
          <a:xfrm rot="19527279">
            <a:off x="5621285" y="2428243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C43D883-FA08-3846-AA99-2C69D94E29DE}"/>
              </a:ext>
            </a:extLst>
          </p:cNvPr>
          <p:cNvSpPr txBox="1"/>
          <p:nvPr/>
        </p:nvSpPr>
        <p:spPr>
          <a:xfrm rot="19034349">
            <a:off x="4612875" y="165818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7" name="Łuk 36">
            <a:extLst>
              <a:ext uri="{FF2B5EF4-FFF2-40B4-BE49-F238E27FC236}">
                <a16:creationId xmlns:a16="http://schemas.microsoft.com/office/drawing/2014/main" id="{4AA88FD6-57E3-E743-85DA-1D898374F830}"/>
              </a:ext>
            </a:extLst>
          </p:cNvPr>
          <p:cNvSpPr/>
          <p:nvPr/>
        </p:nvSpPr>
        <p:spPr>
          <a:xfrm rot="7307039" flipV="1">
            <a:off x="5360641" y="2906619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524AAC2-B10D-3D41-9EFA-43E7DE520450}"/>
              </a:ext>
            </a:extLst>
          </p:cNvPr>
          <p:cNvSpPr txBox="1"/>
          <p:nvPr/>
        </p:nvSpPr>
        <p:spPr>
          <a:xfrm rot="17708654">
            <a:off x="6689994" y="310236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9" name="PoleTekstowe 45">
            <a:extLst>
              <a:ext uri="{FF2B5EF4-FFF2-40B4-BE49-F238E27FC236}">
                <a16:creationId xmlns:a16="http://schemas.microsoft.com/office/drawing/2014/main" id="{865B225D-9FE9-BC42-A425-824224EF01C1}"/>
              </a:ext>
            </a:extLst>
          </p:cNvPr>
          <p:cNvSpPr txBox="1"/>
          <p:nvPr/>
        </p:nvSpPr>
        <p:spPr>
          <a:xfrm>
            <a:off x="214684" y="3004669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0" name="PoleTekstowe 43">
            <a:extLst>
              <a:ext uri="{FF2B5EF4-FFF2-40B4-BE49-F238E27FC236}">
                <a16:creationId xmlns:a16="http://schemas.microsoft.com/office/drawing/2014/main" id="{B9C18F7E-B836-E54A-8A8E-E3AFFA5A823C}"/>
              </a:ext>
            </a:extLst>
          </p:cNvPr>
          <p:cNvSpPr txBox="1"/>
          <p:nvPr/>
        </p:nvSpPr>
        <p:spPr>
          <a:xfrm>
            <a:off x="250154" y="3634898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(materia)</a:t>
            </a:r>
          </a:p>
        </p:txBody>
      </p:sp>
    </p:spTree>
    <p:extLst>
      <p:ext uri="{BB962C8B-B14F-4D97-AF65-F5344CB8AC3E}">
        <p14:creationId xmlns:p14="http://schemas.microsoft.com/office/powerpoint/2010/main" val="47796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mądrość </a:t>
            </a:r>
          </a:p>
          <a:p>
            <a:r>
              <a:rPr lang="pl-PL" i="1" dirty="0"/>
              <a:t>	i poznanie będzie miłe twojej duszy, </a:t>
            </a:r>
          </a:p>
          <a:p>
            <a:r>
              <a:rPr lang="pl-PL" i="1" dirty="0"/>
              <a:t>rozwaga będzie czuwać nad tobą, </a:t>
            </a:r>
          </a:p>
          <a:p>
            <a:r>
              <a:rPr lang="pl-PL" i="1" dirty="0"/>
              <a:t>	a </a:t>
            </a:r>
            <a:r>
              <a:rPr lang="pl-PL" b="1" i="1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dirty="0"/>
              <a:t>myślenia</a:t>
            </a:r>
            <a:r>
              <a:rPr lang="pl-PL" i="1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 rot="348963"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תָּבוּן</a:t>
            </a:r>
            <a:endParaRPr lang="pl-PL" sz="66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5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tabuwn</a:t>
            </a:r>
            <a:endParaRPr lang="pl-PL" sz="5400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 rot="21408940">
            <a:off x="7620524" y="4969213"/>
            <a:ext cx="4346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Σωφρονισμου</a:t>
            </a:r>
            <a:endParaRPr lang="pl-PL" sz="54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5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sōfronismou</a:t>
            </a:r>
            <a:endParaRPr lang="pl-PL" sz="4000" i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154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">
            <a:extLst>
              <a:ext uri="{FF2B5EF4-FFF2-40B4-BE49-F238E27FC236}">
                <a16:creationId xmlns:a16="http://schemas.microsoft.com/office/drawing/2014/main" id="{E5FE2378-9F9E-2340-80F4-48F38FEF7ADC}"/>
              </a:ext>
            </a:extLst>
          </p:cNvPr>
          <p:cNvSpPr/>
          <p:nvPr/>
        </p:nvSpPr>
        <p:spPr>
          <a:xfrm>
            <a:off x="71563" y="365125"/>
            <a:ext cx="9789129" cy="6433240"/>
          </a:xfrm>
          <a:prstGeom prst="roundRect">
            <a:avLst>
              <a:gd name="adj" fmla="val 6530"/>
            </a:avLst>
          </a:prstGeom>
          <a:solidFill>
            <a:srgbClr val="CCFFFF"/>
          </a:solidFill>
          <a:ln w="9525" cap="flat">
            <a:solidFill>
              <a:srgbClr val="0033CC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1200" b="1">
                <a:solidFill>
                  <a:srgbClr val="0033CC"/>
                </a:solidFill>
              </a:defRPr>
            </a:pPr>
            <a:endParaRPr sz="1200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4" y="2880360"/>
            <a:ext cx="6937535" cy="3801374"/>
            <a:chOff x="214684" y="1645920"/>
            <a:chExt cx="9190397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Tekstowe 45"/>
            <p:cNvSpPr txBox="1"/>
            <p:nvPr/>
          </p:nvSpPr>
          <p:spPr>
            <a:xfrm>
              <a:off x="214684" y="1810597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A9920F"/>
                  </a:solidFill>
                </a:rPr>
                <a:t>Niebo (przestrzeń)</a:t>
              </a:r>
              <a:endParaRPr lang="pl-PL" sz="2000" dirty="0">
                <a:solidFill>
                  <a:srgbClr val="3E68B2"/>
                </a:solidFill>
              </a:endParaRPr>
            </a:p>
          </p:txBody>
        </p:sp>
        <p:sp>
          <p:nvSpPr>
            <p:cNvPr id="15" name="PoleTekstowe 43">
              <a:extLst>
                <a:ext uri="{FF2B5EF4-FFF2-40B4-BE49-F238E27FC236}">
                  <a16:creationId xmlns:a16="http://schemas.microsoft.com/office/drawing/2014/main" id="{0AD317E9-2D48-7B40-B404-EA69611F5AC9}"/>
                </a:ext>
              </a:extLst>
            </p:cNvPr>
            <p:cNvSpPr txBox="1"/>
            <p:nvPr/>
          </p:nvSpPr>
          <p:spPr>
            <a:xfrm>
              <a:off x="261672" y="2645483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3E68B2"/>
                  </a:solidFill>
                </a:rPr>
                <a:t>Ziemia (materia)</a:t>
              </a:r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  <p:pic>
          <p:nvPicPr>
            <p:cNvPr id="47" name="Grafika 46">
              <a:extLst>
                <a:ext uri="{FF2B5EF4-FFF2-40B4-BE49-F238E27FC236}">
                  <a16:creationId xmlns:a16="http://schemas.microsoft.com/office/drawing/2014/main" id="{010358B1-3F4D-5E40-B042-A424E4F2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821377" y="5846863"/>
              <a:ext cx="527820" cy="527820"/>
            </a:xfrm>
            <a:prstGeom prst="rect">
              <a:avLst/>
            </a:prstGeom>
          </p:spPr>
        </p:pic>
      </p:grpSp>
      <p:sp>
        <p:nvSpPr>
          <p:cNvPr id="32" name="Rzeczywistość">
            <a:extLst>
              <a:ext uri="{FF2B5EF4-FFF2-40B4-BE49-F238E27FC236}">
                <a16:creationId xmlns:a16="http://schemas.microsoft.com/office/drawing/2014/main" id="{44EBFFC6-8389-F743-BC5A-D0AA4A92D6D4}"/>
              </a:ext>
            </a:extLst>
          </p:cNvPr>
          <p:cNvSpPr txBox="1"/>
          <p:nvPr/>
        </p:nvSpPr>
        <p:spPr>
          <a:xfrm>
            <a:off x="261673" y="510575"/>
            <a:ext cx="35972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3200" b="1">
                <a:solidFill>
                  <a:srgbClr val="0033CC"/>
                </a:solidFill>
              </a:defRPr>
            </a:pPr>
            <a:r>
              <a:rPr sz="2800" dirty="0" err="1"/>
              <a:t>Rzeczywistość</a:t>
            </a:r>
            <a:endParaRPr sz="2000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113B0DB-A6E0-8B49-A069-4D3DA5AA31AA}"/>
              </a:ext>
            </a:extLst>
          </p:cNvPr>
          <p:cNvSpPr txBox="1"/>
          <p:nvPr/>
        </p:nvSpPr>
        <p:spPr>
          <a:xfrm rot="20125476">
            <a:off x="3711685" y="266742"/>
            <a:ext cx="18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Stwórca</a:t>
            </a:r>
          </a:p>
        </p:txBody>
      </p:sp>
      <p:sp>
        <p:nvSpPr>
          <p:cNvPr id="39" name="Łuk 38">
            <a:extLst>
              <a:ext uri="{FF2B5EF4-FFF2-40B4-BE49-F238E27FC236}">
                <a16:creationId xmlns:a16="http://schemas.microsoft.com/office/drawing/2014/main" id="{54A4BC8A-61EC-ED41-954D-A361A14483FD}"/>
              </a:ext>
            </a:extLst>
          </p:cNvPr>
          <p:cNvSpPr/>
          <p:nvPr/>
        </p:nvSpPr>
        <p:spPr>
          <a:xfrm rot="2221583" flipV="1">
            <a:off x="2728748" y="997294"/>
            <a:ext cx="6997511" cy="2333123"/>
          </a:xfrm>
          <a:prstGeom prst="arc">
            <a:avLst>
              <a:gd name="adj1" fmla="val 11027807"/>
              <a:gd name="adj2" fmla="val 21363443"/>
            </a:avLst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03BE33B4-BC5C-8144-8B62-4B40238FEA1E}"/>
              </a:ext>
            </a:extLst>
          </p:cNvPr>
          <p:cNvSpPr txBox="1"/>
          <p:nvPr/>
        </p:nvSpPr>
        <p:spPr>
          <a:xfrm rot="20125476">
            <a:off x="1538911" y="1561846"/>
            <a:ext cx="259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Stworzenie</a:t>
            </a:r>
          </a:p>
        </p:txBody>
      </p:sp>
    </p:spTree>
    <p:extLst>
      <p:ext uri="{BB962C8B-B14F-4D97-AF65-F5344CB8AC3E}">
        <p14:creationId xmlns:p14="http://schemas.microsoft.com/office/powerpoint/2010/main" val="2696797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">
            <a:extLst>
              <a:ext uri="{FF2B5EF4-FFF2-40B4-BE49-F238E27FC236}">
                <a16:creationId xmlns:a16="http://schemas.microsoft.com/office/drawing/2014/main" id="{E5FE2378-9F9E-2340-80F4-48F38FEF7ADC}"/>
              </a:ext>
            </a:extLst>
          </p:cNvPr>
          <p:cNvSpPr/>
          <p:nvPr/>
        </p:nvSpPr>
        <p:spPr>
          <a:xfrm>
            <a:off x="71563" y="365125"/>
            <a:ext cx="9789129" cy="6433240"/>
          </a:xfrm>
          <a:prstGeom prst="roundRect">
            <a:avLst>
              <a:gd name="adj" fmla="val 6530"/>
            </a:avLst>
          </a:prstGeom>
          <a:solidFill>
            <a:srgbClr val="CCFFFF"/>
          </a:solidFill>
          <a:ln w="9525" cap="flat">
            <a:solidFill>
              <a:srgbClr val="0033CC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1200" b="1">
                <a:solidFill>
                  <a:srgbClr val="0033CC"/>
                </a:solidFill>
              </a:defRPr>
            </a:pPr>
            <a:endParaRPr sz="1200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4" y="2880360"/>
            <a:ext cx="6937535" cy="3801374"/>
            <a:chOff x="214684" y="1645920"/>
            <a:chExt cx="9190397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Tekstowe 45"/>
            <p:cNvSpPr txBox="1"/>
            <p:nvPr/>
          </p:nvSpPr>
          <p:spPr>
            <a:xfrm>
              <a:off x="214684" y="1810597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A9920F"/>
                  </a:solidFill>
                </a:rPr>
                <a:t>Niebo (przestrzeń)</a:t>
              </a:r>
              <a:endParaRPr lang="pl-PL" sz="2000" dirty="0">
                <a:solidFill>
                  <a:srgbClr val="3E68B2"/>
                </a:solidFill>
              </a:endParaRPr>
            </a:p>
          </p:txBody>
        </p:sp>
        <p:sp>
          <p:nvSpPr>
            <p:cNvPr id="15" name="PoleTekstowe 43">
              <a:extLst>
                <a:ext uri="{FF2B5EF4-FFF2-40B4-BE49-F238E27FC236}">
                  <a16:creationId xmlns:a16="http://schemas.microsoft.com/office/drawing/2014/main" id="{0AD317E9-2D48-7B40-B404-EA69611F5AC9}"/>
                </a:ext>
              </a:extLst>
            </p:cNvPr>
            <p:cNvSpPr txBox="1"/>
            <p:nvPr/>
          </p:nvSpPr>
          <p:spPr>
            <a:xfrm>
              <a:off x="261672" y="2645483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3E68B2"/>
                  </a:solidFill>
                </a:rPr>
                <a:t>Ziemia (materia)</a:t>
              </a:r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  <p:pic>
          <p:nvPicPr>
            <p:cNvPr id="47" name="Grafika 46">
              <a:extLst>
                <a:ext uri="{FF2B5EF4-FFF2-40B4-BE49-F238E27FC236}">
                  <a16:creationId xmlns:a16="http://schemas.microsoft.com/office/drawing/2014/main" id="{010358B1-3F4D-5E40-B042-A424E4F2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821377" y="5846863"/>
              <a:ext cx="527820" cy="527820"/>
            </a:xfrm>
            <a:prstGeom prst="rect">
              <a:avLst/>
            </a:prstGeom>
          </p:spPr>
        </p:pic>
      </p:grpSp>
      <p:sp>
        <p:nvSpPr>
          <p:cNvPr id="32" name="Rzeczywistość">
            <a:extLst>
              <a:ext uri="{FF2B5EF4-FFF2-40B4-BE49-F238E27FC236}">
                <a16:creationId xmlns:a16="http://schemas.microsoft.com/office/drawing/2014/main" id="{44EBFFC6-8389-F743-BC5A-D0AA4A92D6D4}"/>
              </a:ext>
            </a:extLst>
          </p:cNvPr>
          <p:cNvSpPr txBox="1"/>
          <p:nvPr/>
        </p:nvSpPr>
        <p:spPr>
          <a:xfrm>
            <a:off x="261673" y="510575"/>
            <a:ext cx="35972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3200" b="1">
                <a:solidFill>
                  <a:srgbClr val="0033CC"/>
                </a:solidFill>
              </a:defRPr>
            </a:pPr>
            <a:r>
              <a:rPr sz="2800" dirty="0" err="1"/>
              <a:t>Rzeczywistość</a:t>
            </a:r>
            <a:endParaRPr sz="2000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113B0DB-A6E0-8B49-A069-4D3DA5AA31AA}"/>
              </a:ext>
            </a:extLst>
          </p:cNvPr>
          <p:cNvSpPr txBox="1"/>
          <p:nvPr/>
        </p:nvSpPr>
        <p:spPr>
          <a:xfrm rot="21404019">
            <a:off x="5321379" y="2107240"/>
            <a:ext cx="2849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Świętość</a:t>
            </a:r>
          </a:p>
        </p:txBody>
      </p:sp>
      <p:sp>
        <p:nvSpPr>
          <p:cNvPr id="39" name="Łuk 38">
            <a:extLst>
              <a:ext uri="{FF2B5EF4-FFF2-40B4-BE49-F238E27FC236}">
                <a16:creationId xmlns:a16="http://schemas.microsoft.com/office/drawing/2014/main" id="{54A4BC8A-61EC-ED41-954D-A361A14483FD}"/>
              </a:ext>
            </a:extLst>
          </p:cNvPr>
          <p:cNvSpPr/>
          <p:nvPr/>
        </p:nvSpPr>
        <p:spPr>
          <a:xfrm rot="2221583" flipV="1">
            <a:off x="2728748" y="997294"/>
            <a:ext cx="6997511" cy="2333123"/>
          </a:xfrm>
          <a:prstGeom prst="arc">
            <a:avLst>
              <a:gd name="adj1" fmla="val 11027807"/>
              <a:gd name="adj2" fmla="val 21363443"/>
            </a:avLst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41" name="Strzałka w prawo 40">
            <a:extLst>
              <a:ext uri="{FF2B5EF4-FFF2-40B4-BE49-F238E27FC236}">
                <a16:creationId xmlns:a16="http://schemas.microsoft.com/office/drawing/2014/main" id="{3FE2BE30-06FF-E24C-A73C-481DA46C0AE3}"/>
              </a:ext>
            </a:extLst>
          </p:cNvPr>
          <p:cNvSpPr/>
          <p:nvPr/>
        </p:nvSpPr>
        <p:spPr>
          <a:xfrm rot="18607203">
            <a:off x="5163637" y="3900502"/>
            <a:ext cx="1338769" cy="60948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 dirty="0"/>
              <a:t>Uświęcenie</a:t>
            </a:r>
            <a:endParaRPr lang="pl-PL" sz="2000" b="1" dirty="0"/>
          </a:p>
        </p:txBody>
      </p:sp>
      <p:sp>
        <p:nvSpPr>
          <p:cNvPr id="43" name="Strzałka w prawo 42">
            <a:extLst>
              <a:ext uri="{FF2B5EF4-FFF2-40B4-BE49-F238E27FC236}">
                <a16:creationId xmlns:a16="http://schemas.microsoft.com/office/drawing/2014/main" id="{97ED0F8C-578E-3045-B378-D488A85CD4AF}"/>
              </a:ext>
            </a:extLst>
          </p:cNvPr>
          <p:cNvSpPr/>
          <p:nvPr/>
        </p:nvSpPr>
        <p:spPr>
          <a:xfrm rot="18607203">
            <a:off x="5484586" y="5321082"/>
            <a:ext cx="1473358" cy="60948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 dirty="0"/>
              <a:t>Poświęcenie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633523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6B315C-97DB-1841-B457-B60F13C9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Definicje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4611FC3-7EBB-B54E-8315-5C89EF88B9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Bóg</a:t>
            </a:r>
            <a:r>
              <a:rPr lang="pl-PL" dirty="0"/>
              <a:t> – osobowy absolut, istota konieczna.</a:t>
            </a:r>
          </a:p>
          <a:p>
            <a:r>
              <a:rPr lang="pl-PL" b="1" dirty="0"/>
              <a:t>Rzeczywistość</a:t>
            </a:r>
            <a:r>
              <a:rPr lang="pl-PL" dirty="0"/>
              <a:t> to wszystko co istnieje.</a:t>
            </a:r>
          </a:p>
          <a:p>
            <a:r>
              <a:rPr lang="pl-PL" b="1" dirty="0"/>
              <a:t>Rzeczywistość</a:t>
            </a:r>
            <a:r>
              <a:rPr lang="pl-PL" dirty="0"/>
              <a:t> to wszystko wszędzie i zawsze.</a:t>
            </a:r>
          </a:p>
          <a:p>
            <a:r>
              <a:rPr lang="pl-PL" b="1" dirty="0"/>
              <a:t>Świętość</a:t>
            </a:r>
            <a:r>
              <a:rPr lang="pl-PL" dirty="0"/>
              <a:t> – oddzielenie od świata.</a:t>
            </a:r>
          </a:p>
          <a:p>
            <a:r>
              <a:rPr lang="pl-PL" b="1" dirty="0"/>
              <a:t>Stworzenie</a:t>
            </a:r>
            <a:r>
              <a:rPr lang="pl-PL" dirty="0"/>
              <a:t> – ta część rzeczywistości, która jako stworzona przez Boga jest od Niego oddzielona.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FD6C8E3C-0922-E24D-9985-81CFAB16BA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79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3E440A-3782-0944-8606-0CC64493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#3. Objawiający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885D9CB-8789-2D40-AB41-69B853ED8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911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">
            <a:extLst>
              <a:ext uri="{FF2B5EF4-FFF2-40B4-BE49-F238E27FC236}">
                <a16:creationId xmlns:a16="http://schemas.microsoft.com/office/drawing/2014/main" id="{E5FE2378-9F9E-2340-80F4-48F38FEF7ADC}"/>
              </a:ext>
            </a:extLst>
          </p:cNvPr>
          <p:cNvSpPr/>
          <p:nvPr/>
        </p:nvSpPr>
        <p:spPr>
          <a:xfrm>
            <a:off x="71563" y="365125"/>
            <a:ext cx="9789129" cy="6433240"/>
          </a:xfrm>
          <a:prstGeom prst="roundRect">
            <a:avLst>
              <a:gd name="adj" fmla="val 6530"/>
            </a:avLst>
          </a:prstGeom>
          <a:solidFill>
            <a:srgbClr val="CCFFFF"/>
          </a:solidFill>
          <a:ln w="9525" cap="flat">
            <a:solidFill>
              <a:srgbClr val="0033CC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1200" b="1">
                <a:solidFill>
                  <a:srgbClr val="0033CC"/>
                </a:solidFill>
              </a:defRPr>
            </a:pPr>
            <a:endParaRPr sz="1200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4" y="2880360"/>
            <a:ext cx="6937535" cy="3801374"/>
            <a:chOff x="214684" y="1645920"/>
            <a:chExt cx="9190397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Tekstowe 45"/>
            <p:cNvSpPr txBox="1"/>
            <p:nvPr/>
          </p:nvSpPr>
          <p:spPr>
            <a:xfrm>
              <a:off x="214684" y="1810597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A9920F"/>
                  </a:solidFill>
                </a:rPr>
                <a:t>Niebo (przestrzeń)</a:t>
              </a:r>
              <a:endParaRPr lang="pl-PL" sz="2000" dirty="0">
                <a:solidFill>
                  <a:srgbClr val="3E68B2"/>
                </a:solidFill>
              </a:endParaRPr>
            </a:p>
          </p:txBody>
        </p:sp>
        <p:sp>
          <p:nvSpPr>
            <p:cNvPr id="15" name="PoleTekstowe 43">
              <a:extLst>
                <a:ext uri="{FF2B5EF4-FFF2-40B4-BE49-F238E27FC236}">
                  <a16:creationId xmlns:a16="http://schemas.microsoft.com/office/drawing/2014/main" id="{0AD317E9-2D48-7B40-B404-EA69611F5AC9}"/>
                </a:ext>
              </a:extLst>
            </p:cNvPr>
            <p:cNvSpPr txBox="1"/>
            <p:nvPr/>
          </p:nvSpPr>
          <p:spPr>
            <a:xfrm>
              <a:off x="261672" y="2645483"/>
              <a:ext cx="3213626" cy="504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3E68B2"/>
                  </a:solidFill>
                </a:rPr>
                <a:t>Ziemia (materia)</a:t>
              </a:r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</p:grpSp>
      <p:sp>
        <p:nvSpPr>
          <p:cNvPr id="32" name="Rzeczywistość">
            <a:extLst>
              <a:ext uri="{FF2B5EF4-FFF2-40B4-BE49-F238E27FC236}">
                <a16:creationId xmlns:a16="http://schemas.microsoft.com/office/drawing/2014/main" id="{44EBFFC6-8389-F743-BC5A-D0AA4A92D6D4}"/>
              </a:ext>
            </a:extLst>
          </p:cNvPr>
          <p:cNvSpPr txBox="1"/>
          <p:nvPr/>
        </p:nvSpPr>
        <p:spPr>
          <a:xfrm>
            <a:off x="261673" y="510575"/>
            <a:ext cx="35972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3200" b="1">
                <a:solidFill>
                  <a:srgbClr val="0033CC"/>
                </a:solidFill>
              </a:defRPr>
            </a:pPr>
            <a:r>
              <a:rPr sz="2800" dirty="0" err="1"/>
              <a:t>Rzeczywistość</a:t>
            </a:r>
            <a:endParaRPr sz="2000" dirty="0"/>
          </a:p>
        </p:txBody>
      </p:sp>
      <p:sp>
        <p:nvSpPr>
          <p:cNvPr id="39" name="Łuk 38">
            <a:extLst>
              <a:ext uri="{FF2B5EF4-FFF2-40B4-BE49-F238E27FC236}">
                <a16:creationId xmlns:a16="http://schemas.microsoft.com/office/drawing/2014/main" id="{54A4BC8A-61EC-ED41-954D-A361A14483FD}"/>
              </a:ext>
            </a:extLst>
          </p:cNvPr>
          <p:cNvSpPr/>
          <p:nvPr/>
        </p:nvSpPr>
        <p:spPr>
          <a:xfrm rot="2221583" flipV="1">
            <a:off x="2728748" y="997294"/>
            <a:ext cx="6997511" cy="2333123"/>
          </a:xfrm>
          <a:prstGeom prst="arc">
            <a:avLst>
              <a:gd name="adj1" fmla="val 11027807"/>
              <a:gd name="adj2" fmla="val 21363443"/>
            </a:avLst>
          </a:prstGeom>
          <a:ln w="1524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4" name="Strzałka w lewo 3">
            <a:extLst>
              <a:ext uri="{FF2B5EF4-FFF2-40B4-BE49-F238E27FC236}">
                <a16:creationId xmlns:a16="http://schemas.microsoft.com/office/drawing/2014/main" id="{0CFB499B-6E0D-2246-8E65-E3B39D832400}"/>
              </a:ext>
            </a:extLst>
          </p:cNvPr>
          <p:cNvSpPr/>
          <p:nvPr/>
        </p:nvSpPr>
        <p:spPr>
          <a:xfrm rot="18510230">
            <a:off x="5062023" y="2661127"/>
            <a:ext cx="2289656" cy="1029200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Objawienie</a:t>
            </a:r>
          </a:p>
        </p:txBody>
      </p:sp>
      <p:sp>
        <p:nvSpPr>
          <p:cNvPr id="5" name="Strzałka w prawo 4">
            <a:extLst>
              <a:ext uri="{FF2B5EF4-FFF2-40B4-BE49-F238E27FC236}">
                <a16:creationId xmlns:a16="http://schemas.microsoft.com/office/drawing/2014/main" id="{4C431F10-4C36-9D46-9EF7-AF81B3560B46}"/>
              </a:ext>
            </a:extLst>
          </p:cNvPr>
          <p:cNvSpPr/>
          <p:nvPr/>
        </p:nvSpPr>
        <p:spPr>
          <a:xfrm rot="1925279">
            <a:off x="2811418" y="4776570"/>
            <a:ext cx="1623127" cy="609483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 dirty="0"/>
              <a:t>Objawienie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0806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D33A116-6277-244F-9E80-0C09414A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0" i="1" dirty="0"/>
              <a:t>Rzeczy </a:t>
            </a:r>
            <a:r>
              <a:rPr lang="pl-PL" i="1" dirty="0"/>
              <a:t>ukryte</a:t>
            </a:r>
            <a:r>
              <a:rPr lang="pl-PL" b="0" i="1" dirty="0"/>
              <a:t> należą do Pana, </a:t>
            </a:r>
            <a:br>
              <a:rPr lang="pl-PL" b="0" i="1" dirty="0"/>
            </a:br>
            <a:r>
              <a:rPr lang="pl-PL" b="0" i="1" dirty="0"/>
              <a:t>Boga naszego,</a:t>
            </a:r>
            <a:br>
              <a:rPr lang="pl-PL" b="0" i="1" dirty="0"/>
            </a:br>
            <a:r>
              <a:rPr lang="pl-PL" b="0" i="1" dirty="0"/>
              <a:t>a rzeczy </a:t>
            </a:r>
            <a:r>
              <a:rPr lang="pl-PL" i="1" dirty="0"/>
              <a:t>objawione</a:t>
            </a:r>
            <a:r>
              <a:rPr lang="pl-PL" b="0" i="1" dirty="0"/>
              <a:t> </a:t>
            </a:r>
            <a:br>
              <a:rPr lang="pl-PL" b="0" i="1" dirty="0"/>
            </a:br>
            <a:r>
              <a:rPr lang="pl-PL" b="0" i="1" dirty="0"/>
              <a:t>do nas i do naszych synów </a:t>
            </a:r>
            <a:br>
              <a:rPr lang="pl-PL" b="0" i="1" dirty="0"/>
            </a:br>
            <a:r>
              <a:rPr lang="pl-PL" b="0" i="1" dirty="0"/>
              <a:t>na wieki, </a:t>
            </a:r>
            <a:br>
              <a:rPr lang="pl-PL" b="0" i="1" dirty="0"/>
            </a:br>
            <a:r>
              <a:rPr lang="pl-PL" i="1" dirty="0"/>
              <a:t>abyśmy</a:t>
            </a:r>
            <a:r>
              <a:rPr lang="pl-PL" b="0" i="1" dirty="0"/>
              <a:t> wypełnili wszystkie </a:t>
            </a:r>
            <a:br>
              <a:rPr lang="pl-PL" b="0" i="1" dirty="0"/>
            </a:br>
            <a:r>
              <a:rPr lang="pl-PL" b="0" i="1" dirty="0"/>
              <a:t>słowa tego Prawa.</a:t>
            </a:r>
          </a:p>
          <a:p>
            <a:pPr algn="r"/>
            <a:r>
              <a:rPr lang="pl-PL" sz="3800" b="0" i="1" dirty="0"/>
              <a:t>(</a:t>
            </a:r>
            <a:r>
              <a:rPr lang="pl-PL" sz="3800" b="0" i="1" dirty="0" err="1"/>
              <a:t>Pwt</a:t>
            </a:r>
            <a:r>
              <a:rPr lang="pl-PL" sz="3800" b="0" i="1" dirty="0"/>
              <a:t> 29:28 BT5)</a:t>
            </a:r>
          </a:p>
        </p:txBody>
      </p:sp>
    </p:spTree>
    <p:extLst>
      <p:ext uri="{BB962C8B-B14F-4D97-AF65-F5344CB8AC3E}">
        <p14:creationId xmlns:p14="http://schemas.microsoft.com/office/powerpoint/2010/main" val="3124001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2414B5B1-45C9-A740-B4B4-FB48107A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Objawiający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D33A116-6277-244F-9E80-0C09414A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Rzeczy ukryte należą do Pana, Boga naszego,</a:t>
            </a:r>
            <a:br>
              <a:rPr lang="pl-PL" dirty="0"/>
            </a:br>
            <a:r>
              <a:rPr lang="pl-PL" dirty="0"/>
              <a:t>a rzeczy objawione do nas i do naszych synów na wieki, </a:t>
            </a:r>
            <a:br>
              <a:rPr lang="pl-PL" dirty="0"/>
            </a:br>
            <a:r>
              <a:rPr lang="pl-PL" dirty="0"/>
              <a:t>abyśmy wypełnili wszystkie słowa tego Prawa.</a:t>
            </a:r>
          </a:p>
          <a:p>
            <a:pPr marL="0" indent="0" algn="r">
              <a:buNone/>
            </a:pPr>
            <a:r>
              <a:rPr lang="pl-PL" sz="1600" dirty="0"/>
              <a:t>(</a:t>
            </a:r>
            <a:r>
              <a:rPr lang="pl-PL" sz="1600" dirty="0" err="1"/>
              <a:t>Pwt</a:t>
            </a:r>
            <a:r>
              <a:rPr lang="pl-PL" sz="1600" dirty="0"/>
              <a:t> 29:28 BT5)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6F9B99D3-A5B1-B949-8D00-4944344A89D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Obserwacje:</a:t>
            </a:r>
          </a:p>
          <a:p>
            <a:r>
              <a:rPr lang="pl-PL" dirty="0"/>
              <a:t>Dobrze jest synom przekazywać objawienie, aby dobrze pamiętali.</a:t>
            </a:r>
          </a:p>
          <a:p>
            <a:r>
              <a:rPr lang="pl-PL" dirty="0"/>
              <a:t>Znamy też cel objawienia – abyśmy wypełnili co do nas należy.</a:t>
            </a:r>
          </a:p>
          <a:p>
            <a:r>
              <a:rPr lang="pl-PL" dirty="0"/>
              <a:t>Pewne rzeczy są i pozostaną ukryte.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2110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39536D-BF35-334D-9974-5D4C9751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ma możliwości badania Boga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826895-7FB5-C443-A16B-978671AB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Obrazek człowiek -&gt; </a:t>
            </a:r>
            <a:r>
              <a:rPr lang="pl-PL" dirty="0" err="1"/>
              <a:t>wszeświat</a:t>
            </a:r>
            <a:r>
              <a:rPr lang="pl-PL" dirty="0"/>
              <a:t> -&gt; nieba ---- badanie </a:t>
            </a:r>
            <a:r>
              <a:rPr lang="pl-PL" dirty="0">
                <a:sym typeface="Wingdings" pitchFamily="2" charset="2"/>
              </a:rPr>
              <a:t> Stwórca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441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E47757-3E43-4F44-8724-D3C832DF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Granice fizyki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85D2F0A-32E2-774A-8BDE-7CBEC9B77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Poznanie świata też ma swoje granice.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Zasada nieoznaczoności Heisenberga (1927).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Twierdzenie Gödla (1931).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 co to właściwie jest materia? Problemy z elektronem.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7714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2414B5B1-45C9-A740-B4B4-FB48107A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objawiający się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D33A116-6277-244F-9E80-0C09414A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Wielokrotnie i na różne sposoby przemawiał niegdyś Bóg do ojców naszych przez proroków, a w tych ostatecznych dniach przemówił do nas przez Syna.</a:t>
            </a:r>
          </a:p>
          <a:p>
            <a:pPr marL="0" indent="0" algn="r">
              <a:buNone/>
            </a:pPr>
            <a:r>
              <a:rPr lang="pl-PL" sz="1600" dirty="0"/>
              <a:t>(</a:t>
            </a:r>
            <a:r>
              <a:rPr lang="pl-PL" sz="1600" dirty="0" err="1"/>
              <a:t>Hbr</a:t>
            </a:r>
            <a:r>
              <a:rPr lang="pl-PL" sz="1600" dirty="0"/>
              <a:t> 1:1-2 BT5)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6F9B99D3-A5B1-B949-8D00-4944344A89D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692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C04FE-F7BE-E74F-89F5-81750397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wykładu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0005C4-6DDF-8641-91B0-E0C93EB1A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Arial" panose="020B0604020202020204" pitchFamily="34" charset="0"/>
              <a:buChar char="•"/>
            </a:pPr>
            <a:r>
              <a:rPr lang="pl-PL" dirty="0"/>
              <a:t>Powtórka ważnych rzeczy z wykładu o słowach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Stworzyciel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Święty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Objawiający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Dobry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Prawy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Miłujący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Zbawiający</a:t>
            </a:r>
          </a:p>
        </p:txBody>
      </p:sp>
    </p:spTree>
    <p:extLst>
      <p:ext uri="{BB962C8B-B14F-4D97-AF65-F5344CB8AC3E}">
        <p14:creationId xmlns:p14="http://schemas.microsoft.com/office/powerpoint/2010/main" val="3499079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AAEC0A-9C86-B543-B946-FE499C80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#4. Dobry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338B28-6F6E-2041-88B6-D29492D7D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136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656CA-8C5C-9645-AC03-DBD96E96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8612AE-E07A-B147-9BAB-69EF41083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b="1" dirty="0"/>
              <a:t>Dobro</a:t>
            </a:r>
            <a:r>
              <a:rPr lang="pl-PL" dirty="0"/>
              <a:t> to stan rzeczy zgodny z zamysłem Boga.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b="1" dirty="0"/>
              <a:t>Miłość</a:t>
            </a:r>
            <a:r>
              <a:rPr lang="pl-PL" dirty="0"/>
              <a:t> to decyzja o postawie zakładającej dobro drugiej osoby.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6DB931-095D-2D4E-AC16-1C5D675E3C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246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D93986F-E1BE-A94E-B85C-E67ED1D2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Błędy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273087C-8309-2046-B676-F464E172A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Typowe błędy spowodowane łamaniem tego dogmatu: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jest niesprawiedliwy skoro znowu wygrała Barcelona.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Starego Testamentu jest zły, bo kazał wymordować wiele narodów. Nie chcę takiego Boga.</a:t>
            </a:r>
          </a:p>
          <a:p>
            <a:endParaRPr lang="pl-PL" dirty="0"/>
          </a:p>
          <a:p>
            <a:r>
              <a:rPr lang="pl-PL" dirty="0"/>
              <a:t>Dogmat:</a:t>
            </a:r>
          </a:p>
          <a:p>
            <a:r>
              <a:rPr lang="pl-PL" dirty="0"/>
              <a:t>	Stworzenie nie ma możliwości oceny Boga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0174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534518-D5F1-5441-98F5-E7100378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można zdefiniować dobro bez Boga?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31B399-7776-4B46-94A6-6D25EFA42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Ćwiczenie? Tak – spróbuj!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Spróbuj w sposób bezbożny określić czym jest dobro.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F1984FD4-02B2-C947-BF06-920AAD22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6065" y="4220528"/>
            <a:ext cx="2236424" cy="22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5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656CA-8C5C-9645-AC03-DBD96E96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8612AE-E07A-B147-9BAB-69EF41083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b="1" dirty="0"/>
              <a:t>Zło</a:t>
            </a:r>
            <a:r>
              <a:rPr lang="pl-PL" dirty="0"/>
              <a:t> to stan nieistnienie dobra.</a:t>
            </a:r>
          </a:p>
          <a:p>
            <a:pPr marL="514350" indent="-514350">
              <a:buAutoNum type="arabicPeriod"/>
            </a:pPr>
            <a:endParaRPr lang="pl-PL" b="1" dirty="0"/>
          </a:p>
          <a:p>
            <a:pPr marL="514350" indent="-514350">
              <a:buAutoNum type="arabicPeriod"/>
            </a:pPr>
            <a:r>
              <a:rPr lang="pl-PL" b="1" dirty="0"/>
              <a:t>Miłość</a:t>
            </a:r>
            <a:r>
              <a:rPr lang="pl-PL" dirty="0"/>
              <a:t> to decyzja o postawie zakładającej dobro drugiej osoby.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6DB931-095D-2D4E-AC16-1C5D675E3C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48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6134AF-C48D-9740-A189-EA73B628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699826-D175-FB44-BC7D-A4C4D2C60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Nieistnienie dobra.</a:t>
            </a:r>
          </a:p>
          <a:p>
            <a:r>
              <a:rPr lang="pl-PL" dirty="0"/>
              <a:t>Kamień bez oczu.</a:t>
            </a:r>
          </a:p>
          <a:p>
            <a:r>
              <a:rPr lang="pl-PL" dirty="0"/>
              <a:t>Chłopiec bez oczu.</a:t>
            </a:r>
          </a:p>
        </p:txBody>
      </p:sp>
    </p:spTree>
    <p:extLst>
      <p:ext uri="{BB962C8B-B14F-4D97-AF65-F5344CB8AC3E}">
        <p14:creationId xmlns:p14="http://schemas.microsoft.com/office/powerpoint/2010/main" val="1634365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9C1447-CC67-B845-A654-7CD99E1E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#5. Prawy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FD37B8-8C85-D540-9A32-27BDA3E62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797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20DA7A1-B088-1640-80EF-950E6A2A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238" y="1447817"/>
            <a:ext cx="9798908" cy="4351338"/>
          </a:xfrm>
        </p:spPr>
        <p:txBody>
          <a:bodyPr>
            <a:normAutofit/>
          </a:bodyPr>
          <a:lstStyle/>
          <a:p>
            <a:pPr algn="l"/>
            <a:r>
              <a:rPr lang="pl-PL" sz="4000" b="0" dirty="0"/>
              <a:t>A tak przykazał Pan Bóg człowiekowi: </a:t>
            </a:r>
            <a:br>
              <a:rPr lang="pl-PL" sz="4000" b="0" dirty="0"/>
            </a:br>
            <a:r>
              <a:rPr lang="pl-PL" sz="4000" b="0" i="1" dirty="0"/>
              <a:t>Z wszelkiego drzewa tego ogrodu możesz spożywać do woli, </a:t>
            </a:r>
            <a:br>
              <a:rPr lang="pl-PL" sz="4000" b="0" i="1" dirty="0"/>
            </a:br>
            <a:r>
              <a:rPr lang="pl-PL" sz="4000" b="0" i="1" dirty="0"/>
              <a:t>ale z drzewa poznania dobra i zła </a:t>
            </a:r>
            <a:br>
              <a:rPr lang="pl-PL" sz="4000" b="0" i="1" dirty="0"/>
            </a:br>
            <a:r>
              <a:rPr lang="pl-PL" sz="4000" b="0" i="1" dirty="0"/>
              <a:t>nie wolno ci jeść, </a:t>
            </a:r>
            <a:br>
              <a:rPr lang="pl-PL" sz="4000" b="0" i="1" dirty="0"/>
            </a:br>
            <a:r>
              <a:rPr lang="pl-PL" sz="4000" b="0" i="1" dirty="0"/>
              <a:t>bo gdy z niego spożyjesz, niechybnie umrzesz.</a:t>
            </a:r>
          </a:p>
          <a:p>
            <a:pPr algn="r"/>
            <a:r>
              <a:rPr lang="pl-PL" sz="2400" b="0" dirty="0"/>
              <a:t>(Gen 2:16)</a:t>
            </a:r>
          </a:p>
        </p:txBody>
      </p:sp>
    </p:spTree>
    <p:extLst>
      <p:ext uri="{BB962C8B-B14F-4D97-AF65-F5344CB8AC3E}">
        <p14:creationId xmlns:p14="http://schemas.microsoft.com/office/powerpoint/2010/main" val="2136193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18E134-88F9-414D-85A7-3FE5E449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Władza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22E7E5F-7D68-7A44-848A-0C87990C90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Władza</a:t>
            </a:r>
            <a:r>
              <a:rPr lang="pl-PL" dirty="0"/>
              <a:t> to atrybut osoby pozwalający jej na stanowienie i egzekwowanie prawa.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F6360F1E-EAF5-D34B-9D90-4AC13C7E0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Bóg jako Stworzyciel ma wszelką władzę nad stworzeniem.</a:t>
            </a:r>
          </a:p>
        </p:txBody>
      </p:sp>
    </p:spTree>
    <p:extLst>
      <p:ext uri="{BB962C8B-B14F-4D97-AF65-F5344CB8AC3E}">
        <p14:creationId xmlns:p14="http://schemas.microsoft.com/office/powerpoint/2010/main" val="3594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18E134-88F9-414D-85A7-3FE5E449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Prawo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22E7E5F-7D68-7A44-848A-0C87990C9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4"/>
            <a:ext cx="10515600" cy="1960842"/>
          </a:xfrm>
        </p:spPr>
        <p:txBody>
          <a:bodyPr/>
          <a:lstStyle/>
          <a:p>
            <a:r>
              <a:rPr lang="pl-PL" b="1" dirty="0"/>
              <a:t>Prawo</a:t>
            </a:r>
            <a:r>
              <a:rPr lang="pl-PL" dirty="0"/>
              <a:t> - ogłoszone przez władcę zasady postępowania obowiązujące na terytorium, gdzie władca włada, które to zasady podlegać będą przez tego władcę sprawiedliwej ocenie.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F6360F1E-EAF5-D34B-9D90-4AC13C7E0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954162"/>
            <a:ext cx="10515600" cy="22228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Prawa ustanowione przez Boga:</a:t>
            </a:r>
          </a:p>
          <a:p>
            <a:r>
              <a:rPr lang="pl-PL" dirty="0"/>
              <a:t>Prawa logiki? Tak! </a:t>
            </a:r>
          </a:p>
          <a:p>
            <a:r>
              <a:rPr lang="pl-PL" dirty="0"/>
              <a:t>Prawa fizyki? Tak – Stworzyciel je ustalił, a człowiek je odkrywa.</a:t>
            </a:r>
          </a:p>
          <a:p>
            <a:r>
              <a:rPr lang="pl-PL" dirty="0"/>
              <a:t>Prawo Mojżeszowe? Tak! Bóg objawił je przez Mojżesza Izraelowi aby …</a:t>
            </a:r>
          </a:p>
          <a:p>
            <a:r>
              <a:rPr lang="pl-PL" dirty="0"/>
              <a:t>Kodek cywilny? Tak! Na jego podstawie możesz wpłacić zaliczkę kupując dom. A Kodeks drogowy?</a:t>
            </a:r>
          </a:p>
        </p:txBody>
      </p:sp>
    </p:spTree>
    <p:extLst>
      <p:ext uri="{BB962C8B-B14F-4D97-AF65-F5344CB8AC3E}">
        <p14:creationId xmlns:p14="http://schemas.microsoft.com/office/powerpoint/2010/main" val="30393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8EC90-BBA0-6642-9B8E-6B791AF4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Powtórka z wykładu #1 </a:t>
            </a:r>
            <a:br>
              <a:rPr lang="pl-PL" dirty="0"/>
            </a:br>
            <a:r>
              <a:rPr lang="pl-PL" dirty="0"/>
              <a:t>o słowach (filozofia)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458B3-D768-6F45-9C32-35052B31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46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19797-B2E1-1543-A984-9678C150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t"/>
            <a:r>
              <a:rPr lang="pl-PL" b="1" dirty="0"/>
              <a:t>Moc 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2883A9-B774-2442-9AB5-03AF2276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Moc</a:t>
            </a:r>
            <a:r>
              <a:rPr lang="pl-PL" dirty="0"/>
              <a:t> to możliwość realizacji własnych decyzji, a w przypadku osób posiadających władzę przywilej egzekwowania wprowadzonego prawa.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0F868DC-48C2-F645-B377-56142096B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dirty="0"/>
              <a:t>Jaką mocą dysponuje Bóg wszechmogący?</a:t>
            </a:r>
          </a:p>
        </p:txBody>
      </p:sp>
    </p:spTree>
    <p:extLst>
      <p:ext uri="{BB962C8B-B14F-4D97-AF65-F5344CB8AC3E}">
        <p14:creationId xmlns:p14="http://schemas.microsoft.com/office/powerpoint/2010/main" val="3567782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19797-B2E1-1543-A984-9678C150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t"/>
            <a:r>
              <a:rPr lang="pl-PL" b="1" dirty="0"/>
              <a:t>Sprawiedliwość 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2883A9-B774-2442-9AB5-03AF2276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Sprawiedliwość</a:t>
            </a:r>
            <a:r>
              <a:rPr lang="pl-PL" dirty="0"/>
              <a:t> to cecha działania osoby polegająca na konsekwentnym stosowaniu obowiązującego prawa.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0F868DC-48C2-F645-B377-56142096B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8692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A80618-CBC0-A540-A009-6C64736B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Egzekwowanie prawa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B7126F-B51A-954D-B5BD-FDB21BD9DE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Bóg jest sędzią. Bóg będzie egzekwował (wykonywał) prawo.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D7336-6002-AB4C-BE24-8933F2A46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497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82ACA-E449-9B43-AE2B-E883103A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Prawy – myśli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D586B2-989C-2843-9394-1C0E79AA0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Jako Stworzyciel Bóg ma wszelkie prawa do swojego stworzenia.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Jako Stworzyciel jest [ ostatecznym ] władcą.</a:t>
            </a:r>
          </a:p>
          <a:p>
            <a:pPr marL="1200150" lvl="1" indent="-514350">
              <a:buFont typeface="+mj-lt"/>
              <a:buAutoNum type="arabicPeriod"/>
            </a:pPr>
            <a:r>
              <a:rPr lang="pl-PL" dirty="0"/>
              <a:t>Władza – przywilej stanowienia i egzekwowania prawa.</a:t>
            </a:r>
          </a:p>
        </p:txBody>
      </p:sp>
    </p:spTree>
    <p:extLst>
      <p:ext uri="{BB962C8B-B14F-4D97-AF65-F5344CB8AC3E}">
        <p14:creationId xmlns:p14="http://schemas.microsoft.com/office/powerpoint/2010/main" val="27969362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7E3E3-D971-9A47-979A-D9265D1A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#6. Miłujący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23A20D-F6AF-FF4B-B7A2-36150C066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675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656CA-8C5C-9645-AC03-DBD96E96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Dobro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8612AE-E07A-B147-9BAB-69EF41083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Dobro</a:t>
            </a:r>
            <a:r>
              <a:rPr lang="pl-PL" dirty="0"/>
              <a:t> to stan rzeczy zgodny z zamysłem Boga.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6DB931-095D-2D4E-AC16-1C5D675E3C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153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FCCE1-313A-6B4E-8FEE-3F92E589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Miłość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FC6B68-D617-4A49-87C2-CE248236D9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Miłość</a:t>
            </a:r>
            <a:r>
              <a:rPr lang="pl-PL" dirty="0"/>
              <a:t> to relacja między osobami, zakładająca czynienie drugiej osobie dobra. Czasami miłość wymaga ofiary.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3FDFC10-A420-8448-95F9-6BFC946CB6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dirty="0"/>
              <a:t>Z tego można wyprowadzić, że</a:t>
            </a:r>
            <a:r>
              <a:rPr lang="pl-PL" b="1" dirty="0"/>
              <a:t> Bóg jest miłością</a:t>
            </a:r>
            <a:r>
              <a:rPr lang="pl-PL" dirty="0"/>
              <a:t>. Wszak to On określa czym jest dobro.</a:t>
            </a:r>
          </a:p>
        </p:txBody>
      </p:sp>
    </p:spTree>
    <p:extLst>
      <p:ext uri="{BB962C8B-B14F-4D97-AF65-F5344CB8AC3E}">
        <p14:creationId xmlns:p14="http://schemas.microsoft.com/office/powerpoint/2010/main" val="13138949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2648A1-F94F-7A42-92B1-7553F494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Bogu.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FE248-AB97-1E4F-AF93-FA65F5D3F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665177"/>
          </a:xfrm>
        </p:spPr>
        <p:txBody>
          <a:bodyPr>
            <a:normAutofit/>
          </a:bodyPr>
          <a:lstStyle/>
          <a:p>
            <a:r>
              <a:rPr lang="pl-PL" sz="4800" dirty="0"/>
              <a:t>Bóg jest miłością.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31E94B-5F3E-7043-AAD8-5F29760B14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297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7E3E3-D971-9A47-979A-D9265D1A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#7. Zbawiający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23A20D-F6AF-FF4B-B7A2-36150C066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3170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B6D7B5-31AB-1F44-8FDF-EBBA510B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zbawiający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FC36B2-4902-7C41-9755-3F8F537B3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ym typeface="Wingdings" pitchFamily="2" charset="2"/>
              </a:rPr>
              <a:t> Antropologia, następny wykład.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93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661FA-7224-3F43-BFCC-87AC3C4C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Wykład o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D5387-C851-1B4E-984E-3E502347D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Ważności słów – słowa są niezbędne aby myśleć i aby się komunikować.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Słowa mają znaczenie i to jest ważne aby to znaczenie znać.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Zabawa w słowa: zachęta i wynik pracy z kwietnia i maja ’2020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Rozmawialiśmy o prawdzie i światopoglądzie.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Trzy główne światopoglądy:</a:t>
            </a:r>
          </a:p>
          <a:p>
            <a:pPr marL="1200150" lvl="1" indent="-514350"/>
            <a:r>
              <a:rPr lang="pl-PL" dirty="0"/>
              <a:t>panteizm</a:t>
            </a:r>
          </a:p>
          <a:p>
            <a:pPr marL="1200150" lvl="1" indent="-514350"/>
            <a:r>
              <a:rPr lang="pl-PL" dirty="0"/>
              <a:t>ateizm, materializm, naturalizm</a:t>
            </a:r>
          </a:p>
          <a:p>
            <a:pPr marL="1200150" lvl="1" indent="-514350"/>
            <a:r>
              <a:rPr lang="pl-PL" dirty="0"/>
              <a:t>teizm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spójności poglądów i spójności poglądów z życiem.</a:t>
            </a:r>
          </a:p>
        </p:txBody>
      </p:sp>
    </p:spTree>
    <p:extLst>
      <p:ext uri="{BB962C8B-B14F-4D97-AF65-F5344CB8AC3E}">
        <p14:creationId xmlns:p14="http://schemas.microsoft.com/office/powerpoint/2010/main" val="1031123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8BC526-25C3-A748-82B4-2768402F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Następny razem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B5D2CA-CE25-C544-B084-21F4C551A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Antropologia (za około dwa tygodnie)</a:t>
            </a:r>
          </a:p>
          <a:p>
            <a:pPr marL="1143000" lvl="1" indent="-457200"/>
            <a:r>
              <a:rPr lang="pl-PL" dirty="0"/>
              <a:t>Opis człowieka</a:t>
            </a:r>
          </a:p>
          <a:p>
            <a:pPr marL="1143000" lvl="1" indent="-457200"/>
            <a:r>
              <a:rPr lang="pl-PL" dirty="0"/>
              <a:t>Opis człowieka i jego relacji z rzeczywistością (w tym z Bogiem)</a:t>
            </a:r>
          </a:p>
          <a:p>
            <a:pPr marL="1143000" lvl="1" indent="-457200"/>
            <a:r>
              <a:rPr lang="pl-PL" dirty="0"/>
              <a:t>Problem zbawienia.</a:t>
            </a:r>
          </a:p>
          <a:p>
            <a:pPr marL="1143000" lvl="1" indent="-457200"/>
            <a:r>
              <a:rPr lang="pl-PL" dirty="0"/>
              <a:t>Problem wzrostu i dojrzałości.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Socjologia (za około dwa razy dwa tygodnie) </a:t>
            </a:r>
          </a:p>
          <a:p>
            <a:pPr marL="1143000" lvl="1" indent="-457200"/>
            <a:r>
              <a:rPr lang="pl-PL" dirty="0"/>
              <a:t>Małżeństwo, rodzina, rodzina+, naród</a:t>
            </a:r>
          </a:p>
          <a:p>
            <a:pPr marL="1143000" lvl="1" indent="-457200"/>
            <a:r>
              <a:rPr lang="pl-PL" dirty="0"/>
              <a:t>Państwo, spółka akcyjna.</a:t>
            </a:r>
          </a:p>
          <a:p>
            <a:pPr marL="1143000" lvl="1" indent="-457200"/>
            <a:r>
              <a:rPr lang="pl-PL" dirty="0"/>
              <a:t>Relacja ze stworzeniem: ekologia i ekonomia.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152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Światopogląd </a:t>
            </a:r>
            <a:r>
              <a:rPr lang="pl-PL" dirty="0"/>
              <a:t>– względnie stały zespół przekonań i opinii (często wartościujących) na temat otaczającego świata, czerpanych z rozmaitych dziedzin kultury, głównie z nauki, sztuki, religii i filozofii.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7A0BE2C-A027-2747-8CB6-BA5B070BDF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9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Światopogląd</a:t>
            </a:r>
            <a:r>
              <a:rPr lang="pl-PL" dirty="0"/>
              <a:t> to osobisty opis rzeczywistości.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252DCF-BEAE-5246-A5DF-9F7C94C40B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Obserwacja:</a:t>
            </a:r>
          </a:p>
          <a:p>
            <a:r>
              <a:rPr lang="pl-PL" dirty="0"/>
              <a:t>Światopogląd – każdy to ma!</a:t>
            </a:r>
          </a:p>
        </p:txBody>
      </p:sp>
    </p:spTree>
    <p:extLst>
      <p:ext uri="{BB962C8B-B14F-4D97-AF65-F5344CB8AC3E}">
        <p14:creationId xmlns:p14="http://schemas.microsoft.com/office/powerpoint/2010/main" val="245308887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12191</TotalTime>
  <Words>1877</Words>
  <Application>Microsoft Macintosh PowerPoint</Application>
  <PresentationFormat>Panoramiczny</PresentationFormat>
  <Paragraphs>332</Paragraphs>
  <Slides>70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80" baseType="lpstr">
      <vt:lpstr>Apple Chancery</vt:lpstr>
      <vt:lpstr>Arial</vt:lpstr>
      <vt:lpstr>Calibri</vt:lpstr>
      <vt:lpstr>Calibri Light</vt:lpstr>
      <vt:lpstr>Mangal</vt:lpstr>
      <vt:lpstr>Times</vt:lpstr>
      <vt:lpstr>Times New Roman</vt:lpstr>
      <vt:lpstr>Verdana</vt:lpstr>
      <vt:lpstr>Wingdings</vt:lpstr>
      <vt:lpstr>Motyw 3 pod Fiki</vt:lpstr>
      <vt:lpstr>Światopogląd ucznia (wykład #2)  Cykl warsztatów w trakcje S.D.P. 2020/2021 Gliwice, jesień ’2021</vt:lpstr>
      <vt:lpstr>Światopogląd ucznia</vt:lpstr>
      <vt:lpstr>Wyzwanie</vt:lpstr>
      <vt:lpstr>Mądrość a myślenia</vt:lpstr>
      <vt:lpstr>Plan wykładu</vt:lpstr>
      <vt:lpstr>Powtórka z wykładu #1  o słowach (filozofia)</vt:lpstr>
      <vt:lpstr>Wykład o słowach</vt:lpstr>
      <vt:lpstr>Światopogląd</vt:lpstr>
      <vt:lpstr>Światopogląd</vt:lpstr>
      <vt:lpstr>Pytania na światopogląd musi odpowiedzieć:</vt:lpstr>
      <vt:lpstr>Teizm i ateizm oraz główna różniąca je idea.</vt:lpstr>
      <vt:lpstr>Panteizm trudno porównywać z czymkolwiek</vt:lpstr>
      <vt:lpstr>Prawda</vt:lpstr>
      <vt:lpstr>Prawda a rzeczywistość</vt:lpstr>
      <vt:lpstr>Tworzenie światopoglądu</vt:lpstr>
      <vt:lpstr>Prezentacja programu PowerPoint</vt:lpstr>
      <vt:lpstr>Prezentacja programu PowerPoint</vt:lpstr>
      <vt:lpstr>Światopogląd ucznia  Część #2 – O Bogu (teologia)</vt:lpstr>
      <vt:lpstr>Plan wykładu</vt:lpstr>
      <vt:lpstr>#1. Stworzyciel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Dogmaty o Stwórcy</vt:lpstr>
      <vt:lpstr>Błędy</vt:lpstr>
      <vt:lpstr>Akt stworzenia</vt:lpstr>
      <vt:lpstr>Akt stworzenia</vt:lpstr>
      <vt:lpstr>Dogmaty o Stwórcy</vt:lpstr>
      <vt:lpstr>Dobro</vt:lpstr>
      <vt:lpstr>Władca i prawodawca</vt:lpstr>
      <vt:lpstr>Ćwiczenie</vt:lpstr>
      <vt:lpstr>#2. Święty</vt:lpstr>
      <vt:lpstr>Objawienie</vt:lpstr>
      <vt:lpstr>Rzeczywistość</vt:lpstr>
      <vt:lpstr>Prezentacja programu PowerPoint</vt:lpstr>
      <vt:lpstr>Prezentacja programu PowerPoint</vt:lpstr>
      <vt:lpstr>Prezentacja programu PowerPoint</vt:lpstr>
      <vt:lpstr>Definicje</vt:lpstr>
      <vt:lpstr>#3. Objawiający</vt:lpstr>
      <vt:lpstr>Prezentacja programu PowerPoint</vt:lpstr>
      <vt:lpstr>Prezentacja programu PowerPoint</vt:lpstr>
      <vt:lpstr>Objawiający</vt:lpstr>
      <vt:lpstr>Nie ma możliwości badania Boga</vt:lpstr>
      <vt:lpstr>Granice fizyki</vt:lpstr>
      <vt:lpstr>Bóg objawiający się</vt:lpstr>
      <vt:lpstr>#4. Dobry</vt:lpstr>
      <vt:lpstr>Definicje</vt:lpstr>
      <vt:lpstr>Błędy</vt:lpstr>
      <vt:lpstr>Czy można zdefiniować dobro bez Boga?</vt:lpstr>
      <vt:lpstr>Definicje</vt:lpstr>
      <vt:lpstr>Zło</vt:lpstr>
      <vt:lpstr>#5. Prawy</vt:lpstr>
      <vt:lpstr>Prezentacja programu PowerPoint</vt:lpstr>
      <vt:lpstr>Władza</vt:lpstr>
      <vt:lpstr>Prawo</vt:lpstr>
      <vt:lpstr>Moc </vt:lpstr>
      <vt:lpstr>Sprawiedliwość </vt:lpstr>
      <vt:lpstr>Egzekwowanie prawa</vt:lpstr>
      <vt:lpstr>Prawy – myśli</vt:lpstr>
      <vt:lpstr>#6. Miłujący</vt:lpstr>
      <vt:lpstr>Dobro</vt:lpstr>
      <vt:lpstr>Miłość</vt:lpstr>
      <vt:lpstr>O Bogu.</vt:lpstr>
      <vt:lpstr>#7. Zbawiający</vt:lpstr>
      <vt:lpstr>Bóg zbawiający</vt:lpstr>
      <vt:lpstr>Następny razem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S.D.P i „Projekt prawda”</dc:title>
  <dc:creator>Wojciech Apel</dc:creator>
  <cp:lastModifiedBy>Wojciech Apel</cp:lastModifiedBy>
  <cp:revision>166</cp:revision>
  <dcterms:created xsi:type="dcterms:W3CDTF">2020-10-22T12:56:12Z</dcterms:created>
  <dcterms:modified xsi:type="dcterms:W3CDTF">2021-02-19T14:15:30Z</dcterms:modified>
</cp:coreProperties>
</file>